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71" r:id="rId14"/>
    <p:sldId id="272" r:id="rId15"/>
    <p:sldId id="268" r:id="rId16"/>
    <p:sldId id="269" r:id="rId17"/>
    <p:sldId id="270" r:id="rId18"/>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3366FF"/>
    <a:srgbClr val="CC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5" autoAdjust="0"/>
    <p:restoredTop sz="94660"/>
  </p:normalViewPr>
  <p:slideViewPr>
    <p:cSldViewPr snapToGrid="0">
      <p:cViewPr varScale="1">
        <p:scale>
          <a:sx n="79" d="100"/>
          <a:sy n="79" d="100"/>
        </p:scale>
        <p:origin x="22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514C05C7-04C6-4C19-9B6A-B5A62DCB5161}" type="datetimeFigureOut">
              <a:rPr kumimoji="1" lang="ja-JP" altLang="en-US" smtClean="0"/>
              <a:t>2020/4/28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6F7C90E-E7EA-433F-B967-E4538CA55A88}" type="slidenum">
              <a:rPr kumimoji="1" lang="ja-JP" altLang="en-US" smtClean="0"/>
              <a:t>‹#›</a:t>
            </a:fld>
            <a:endParaRPr kumimoji="1" lang="ja-JP" altLang="en-US"/>
          </a:p>
        </p:txBody>
      </p:sp>
    </p:spTree>
    <p:extLst>
      <p:ext uri="{BB962C8B-B14F-4D97-AF65-F5344CB8AC3E}">
        <p14:creationId xmlns:p14="http://schemas.microsoft.com/office/powerpoint/2010/main" val="29517160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14C05C7-04C6-4C19-9B6A-B5A62DCB5161}" type="datetimeFigureOut">
              <a:rPr kumimoji="1" lang="ja-JP" altLang="en-US" smtClean="0"/>
              <a:t>2020/4/28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6F7C90E-E7EA-433F-B967-E4538CA55A88}" type="slidenum">
              <a:rPr kumimoji="1" lang="ja-JP" altLang="en-US" smtClean="0"/>
              <a:t>‹#›</a:t>
            </a:fld>
            <a:endParaRPr kumimoji="1" lang="ja-JP" altLang="en-US"/>
          </a:p>
        </p:txBody>
      </p:sp>
    </p:spTree>
    <p:extLst>
      <p:ext uri="{BB962C8B-B14F-4D97-AF65-F5344CB8AC3E}">
        <p14:creationId xmlns:p14="http://schemas.microsoft.com/office/powerpoint/2010/main" val="2435759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14C05C7-04C6-4C19-9B6A-B5A62DCB5161}" type="datetimeFigureOut">
              <a:rPr kumimoji="1" lang="ja-JP" altLang="en-US" smtClean="0"/>
              <a:t>2020/4/28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6F7C90E-E7EA-433F-B967-E4538CA55A88}" type="slidenum">
              <a:rPr kumimoji="1" lang="ja-JP" altLang="en-US" smtClean="0"/>
              <a:t>‹#›</a:t>
            </a:fld>
            <a:endParaRPr kumimoji="1" lang="ja-JP" altLang="en-US"/>
          </a:p>
        </p:txBody>
      </p:sp>
    </p:spTree>
    <p:extLst>
      <p:ext uri="{BB962C8B-B14F-4D97-AF65-F5344CB8AC3E}">
        <p14:creationId xmlns:p14="http://schemas.microsoft.com/office/powerpoint/2010/main" val="14111234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14C05C7-04C6-4C19-9B6A-B5A62DCB5161}" type="datetimeFigureOut">
              <a:rPr kumimoji="1" lang="ja-JP" altLang="en-US" smtClean="0"/>
              <a:t>2020/4/28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6F7C90E-E7EA-433F-B967-E4538CA55A88}" type="slidenum">
              <a:rPr kumimoji="1" lang="ja-JP" altLang="en-US" smtClean="0"/>
              <a:t>‹#›</a:t>
            </a:fld>
            <a:endParaRPr kumimoji="1" lang="ja-JP" altLang="en-US"/>
          </a:p>
        </p:txBody>
      </p:sp>
    </p:spTree>
    <p:extLst>
      <p:ext uri="{BB962C8B-B14F-4D97-AF65-F5344CB8AC3E}">
        <p14:creationId xmlns:p14="http://schemas.microsoft.com/office/powerpoint/2010/main" val="1712689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514C05C7-04C6-4C19-9B6A-B5A62DCB5161}" type="datetimeFigureOut">
              <a:rPr kumimoji="1" lang="ja-JP" altLang="en-US" smtClean="0"/>
              <a:t>2020/4/28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6F7C90E-E7EA-433F-B967-E4538CA55A88}" type="slidenum">
              <a:rPr kumimoji="1" lang="ja-JP" altLang="en-US" smtClean="0"/>
              <a:t>‹#›</a:t>
            </a:fld>
            <a:endParaRPr kumimoji="1" lang="ja-JP" altLang="en-US"/>
          </a:p>
        </p:txBody>
      </p:sp>
    </p:spTree>
    <p:extLst>
      <p:ext uri="{BB962C8B-B14F-4D97-AF65-F5344CB8AC3E}">
        <p14:creationId xmlns:p14="http://schemas.microsoft.com/office/powerpoint/2010/main" val="15883143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514C05C7-04C6-4C19-9B6A-B5A62DCB5161}" type="datetimeFigureOut">
              <a:rPr kumimoji="1" lang="ja-JP" altLang="en-US" smtClean="0"/>
              <a:t>2020/4/28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6F7C90E-E7EA-433F-B967-E4538CA55A88}" type="slidenum">
              <a:rPr kumimoji="1" lang="ja-JP" altLang="en-US" smtClean="0"/>
              <a:t>‹#›</a:t>
            </a:fld>
            <a:endParaRPr kumimoji="1" lang="ja-JP" altLang="en-US"/>
          </a:p>
        </p:txBody>
      </p:sp>
    </p:spTree>
    <p:extLst>
      <p:ext uri="{BB962C8B-B14F-4D97-AF65-F5344CB8AC3E}">
        <p14:creationId xmlns:p14="http://schemas.microsoft.com/office/powerpoint/2010/main" val="2192663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514C05C7-04C6-4C19-9B6A-B5A62DCB5161}" type="datetimeFigureOut">
              <a:rPr kumimoji="1" lang="ja-JP" altLang="en-US" smtClean="0"/>
              <a:t>2020/4/28</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86F7C90E-E7EA-433F-B967-E4538CA55A88}" type="slidenum">
              <a:rPr kumimoji="1" lang="ja-JP" altLang="en-US" smtClean="0"/>
              <a:t>‹#›</a:t>
            </a:fld>
            <a:endParaRPr kumimoji="1" lang="ja-JP" altLang="en-US"/>
          </a:p>
        </p:txBody>
      </p:sp>
    </p:spTree>
    <p:extLst>
      <p:ext uri="{BB962C8B-B14F-4D97-AF65-F5344CB8AC3E}">
        <p14:creationId xmlns:p14="http://schemas.microsoft.com/office/powerpoint/2010/main" val="5324051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514C05C7-04C6-4C19-9B6A-B5A62DCB5161}" type="datetimeFigureOut">
              <a:rPr kumimoji="1" lang="ja-JP" altLang="en-US" smtClean="0"/>
              <a:t>2020/4/28</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86F7C90E-E7EA-433F-B967-E4538CA55A88}" type="slidenum">
              <a:rPr kumimoji="1" lang="ja-JP" altLang="en-US" smtClean="0"/>
              <a:t>‹#›</a:t>
            </a:fld>
            <a:endParaRPr kumimoji="1" lang="ja-JP" altLang="en-US"/>
          </a:p>
        </p:txBody>
      </p:sp>
    </p:spTree>
    <p:extLst>
      <p:ext uri="{BB962C8B-B14F-4D97-AF65-F5344CB8AC3E}">
        <p14:creationId xmlns:p14="http://schemas.microsoft.com/office/powerpoint/2010/main" val="2253034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514C05C7-04C6-4C19-9B6A-B5A62DCB5161}" type="datetimeFigureOut">
              <a:rPr kumimoji="1" lang="ja-JP" altLang="en-US" smtClean="0"/>
              <a:t>2020/4/28</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86F7C90E-E7EA-433F-B967-E4538CA55A88}" type="slidenum">
              <a:rPr kumimoji="1" lang="ja-JP" altLang="en-US" smtClean="0"/>
              <a:t>‹#›</a:t>
            </a:fld>
            <a:endParaRPr kumimoji="1" lang="ja-JP" altLang="en-US"/>
          </a:p>
        </p:txBody>
      </p:sp>
    </p:spTree>
    <p:extLst>
      <p:ext uri="{BB962C8B-B14F-4D97-AF65-F5344CB8AC3E}">
        <p14:creationId xmlns:p14="http://schemas.microsoft.com/office/powerpoint/2010/main" val="18891878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514C05C7-04C6-4C19-9B6A-B5A62DCB5161}" type="datetimeFigureOut">
              <a:rPr kumimoji="1" lang="ja-JP" altLang="en-US" smtClean="0"/>
              <a:t>2020/4/28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6F7C90E-E7EA-433F-B967-E4538CA55A88}" type="slidenum">
              <a:rPr kumimoji="1" lang="ja-JP" altLang="en-US" smtClean="0"/>
              <a:t>‹#›</a:t>
            </a:fld>
            <a:endParaRPr kumimoji="1" lang="ja-JP" altLang="en-US"/>
          </a:p>
        </p:txBody>
      </p:sp>
    </p:spTree>
    <p:extLst>
      <p:ext uri="{BB962C8B-B14F-4D97-AF65-F5344CB8AC3E}">
        <p14:creationId xmlns:p14="http://schemas.microsoft.com/office/powerpoint/2010/main" val="14938574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514C05C7-04C6-4C19-9B6A-B5A62DCB5161}" type="datetimeFigureOut">
              <a:rPr kumimoji="1" lang="ja-JP" altLang="en-US" smtClean="0"/>
              <a:t>2020/4/28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6F7C90E-E7EA-433F-B967-E4538CA55A88}" type="slidenum">
              <a:rPr kumimoji="1" lang="ja-JP" altLang="en-US" smtClean="0"/>
              <a:t>‹#›</a:t>
            </a:fld>
            <a:endParaRPr kumimoji="1" lang="ja-JP" altLang="en-US"/>
          </a:p>
        </p:txBody>
      </p:sp>
    </p:spTree>
    <p:extLst>
      <p:ext uri="{BB962C8B-B14F-4D97-AF65-F5344CB8AC3E}">
        <p14:creationId xmlns:p14="http://schemas.microsoft.com/office/powerpoint/2010/main" val="16955086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4C05C7-04C6-4C19-9B6A-B5A62DCB5161}" type="datetimeFigureOut">
              <a:rPr kumimoji="1" lang="ja-JP" altLang="en-US" smtClean="0"/>
              <a:t>2020/4/28</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F7C90E-E7EA-433F-B967-E4538CA55A88}" type="slidenum">
              <a:rPr kumimoji="1" lang="ja-JP" altLang="en-US" smtClean="0"/>
              <a:t>‹#›</a:t>
            </a:fld>
            <a:endParaRPr kumimoji="1" lang="ja-JP" altLang="en-US"/>
          </a:p>
        </p:txBody>
      </p:sp>
    </p:spTree>
    <p:extLst>
      <p:ext uri="{BB962C8B-B14F-4D97-AF65-F5344CB8AC3E}">
        <p14:creationId xmlns:p14="http://schemas.microsoft.com/office/powerpoint/2010/main" val="27320554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hyperlink" Target="https://www.google.com/url?sa=t&amp;rct=j&amp;q=&amp;esrc=s&amp;source=web&amp;cd=1&amp;cad=rja&amp;uact=8&amp;ved=2ahUKEwjg5LDr3IfpAhUr7GEKHWQPBjsQFjAAegQICxAC&amp;url=https://www.thesaurus.com/&amp;usg=AOvVaw0U3Ezqtk-MOuMT16uSOoFv" TargetMode="Externa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image" Target="../media/image5.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a:bodyPr>
          <a:lstStyle/>
          <a:p>
            <a:r>
              <a:rPr kumimoji="1" lang="en-US" altLang="ja-JP" sz="7200" dirty="0" smtClean="0">
                <a:solidFill>
                  <a:srgbClr val="CC0099"/>
                </a:solidFill>
                <a:latin typeface="+mn-lt"/>
              </a:rPr>
              <a:t>How to write a persuasive paragraph</a:t>
            </a:r>
            <a:endParaRPr kumimoji="1" lang="ja-JP" altLang="en-US" sz="7200" dirty="0">
              <a:solidFill>
                <a:srgbClr val="CC0099"/>
              </a:solidFill>
              <a:latin typeface="+mn-lt"/>
            </a:endParaRPr>
          </a:p>
        </p:txBody>
      </p:sp>
      <p:sp>
        <p:nvSpPr>
          <p:cNvPr id="3" name="サブタイトル 2"/>
          <p:cNvSpPr>
            <a:spLocks noGrp="1"/>
          </p:cNvSpPr>
          <p:nvPr>
            <p:ph type="subTitle" idx="1"/>
          </p:nvPr>
        </p:nvSpPr>
        <p:spPr>
          <a:xfrm>
            <a:off x="1524000" y="3602038"/>
            <a:ext cx="9144000" cy="2195512"/>
          </a:xfrm>
        </p:spPr>
        <p:txBody>
          <a:bodyPr/>
          <a:lstStyle/>
          <a:p>
            <a:endParaRPr kumimoji="1" lang="ja-JP" altLang="en-US" dirty="0"/>
          </a:p>
        </p:txBody>
      </p:sp>
      <p:pic>
        <p:nvPicPr>
          <p:cNvPr id="4" name="図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2496" y="3602038"/>
            <a:ext cx="4056520" cy="3038474"/>
          </a:xfrm>
          <a:prstGeom prst="rect">
            <a:avLst/>
          </a:prstGeom>
        </p:spPr>
      </p:pic>
      <p:pic>
        <p:nvPicPr>
          <p:cNvPr id="6" name="オーディ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87278403"/>
      </p:ext>
    </p:extLst>
  </p:cSld>
  <p:clrMapOvr>
    <a:masterClrMapping/>
  </p:clrMapOvr>
  <mc:AlternateContent xmlns:mc="http://schemas.openxmlformats.org/markup-compatibility/2006" xmlns:p14="http://schemas.microsoft.com/office/powerpoint/2010/main">
    <mc:Choice Requires="p14">
      <p:transition spd="slow" p14:dur="2000" advTm="7813"/>
    </mc:Choice>
    <mc:Fallback xmlns="">
      <p:transition spd="slow" advTm="78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365124"/>
            <a:ext cx="10515600" cy="1634363"/>
          </a:xfrm>
        </p:spPr>
        <p:txBody>
          <a:bodyPr>
            <a:normAutofit fontScale="90000"/>
          </a:bodyPr>
          <a:lstStyle/>
          <a:p>
            <a:r>
              <a:rPr kumimoji="1" lang="en-US" altLang="ja-JP" dirty="0" smtClean="0"/>
              <a:t>Great. I like it, but I think I can put in some extra information to make it more </a:t>
            </a:r>
            <a:r>
              <a:rPr lang="en-US" altLang="ja-JP" dirty="0" smtClean="0"/>
              <a:t>real and more persuasive</a:t>
            </a:r>
            <a:r>
              <a:rPr kumimoji="1" lang="en-US" altLang="ja-JP" dirty="0" smtClean="0"/>
              <a:t>…</a:t>
            </a:r>
            <a:endParaRPr kumimoji="1" lang="ja-JP" altLang="en-US" dirty="0"/>
          </a:p>
        </p:txBody>
      </p:sp>
      <p:sp>
        <p:nvSpPr>
          <p:cNvPr id="3" name="コンテンツ プレースホルダー 2"/>
          <p:cNvSpPr>
            <a:spLocks noGrp="1"/>
          </p:cNvSpPr>
          <p:nvPr>
            <p:ph idx="1"/>
          </p:nvPr>
        </p:nvSpPr>
        <p:spPr>
          <a:xfrm>
            <a:off x="838200" y="2109215"/>
            <a:ext cx="10515600" cy="4067747"/>
          </a:xfrm>
        </p:spPr>
        <p:txBody>
          <a:bodyPr>
            <a:normAutofit fontScale="92500" lnSpcReduction="10000"/>
          </a:bodyPr>
          <a:lstStyle/>
          <a:p>
            <a:pPr marL="0" indent="0">
              <a:buNone/>
            </a:pPr>
            <a:r>
              <a:rPr lang="en-US" altLang="ja-JP" dirty="0">
                <a:solidFill>
                  <a:srgbClr val="3366FF"/>
                </a:solidFill>
              </a:rPr>
              <a:t>Draft </a:t>
            </a:r>
            <a:r>
              <a:rPr lang="en-US" altLang="ja-JP" dirty="0" smtClean="0">
                <a:solidFill>
                  <a:srgbClr val="3366FF"/>
                </a:solidFill>
              </a:rPr>
              <a:t>3:</a:t>
            </a:r>
            <a:endParaRPr lang="en-US" altLang="ja-JP" dirty="0">
              <a:solidFill>
                <a:srgbClr val="3366FF"/>
              </a:solidFill>
            </a:endParaRPr>
          </a:p>
          <a:p>
            <a:pPr marL="0" indent="0">
              <a:buNone/>
            </a:pPr>
            <a:r>
              <a:rPr lang="en-US" altLang="ja-JP" dirty="0" smtClean="0">
                <a:solidFill>
                  <a:srgbClr val="FF0000"/>
                </a:solidFill>
              </a:rPr>
              <a:t>            </a:t>
            </a:r>
            <a:r>
              <a:rPr lang="en-US" altLang="ja-JP" dirty="0" smtClean="0">
                <a:solidFill>
                  <a:srgbClr val="FF0000"/>
                </a:solidFill>
                <a:latin typeface="Bradley Hand ITC" panose="03070402050302030203" pitchFamily="66" charset="0"/>
              </a:rPr>
              <a:t>Smart phones </a:t>
            </a:r>
            <a:r>
              <a:rPr lang="en-US" altLang="ja-JP" dirty="0" smtClean="0">
                <a:solidFill>
                  <a:srgbClr val="00B0F0"/>
                </a:solidFill>
                <a:latin typeface="Bradley Hand ITC" panose="03070402050302030203" pitchFamily="66" charset="0"/>
              </a:rPr>
              <a:t>allow companies to manipulate customers. </a:t>
            </a:r>
            <a:r>
              <a:rPr lang="en-US" altLang="ja-JP" dirty="0" smtClean="0">
                <a:latin typeface="Bradley Hand ITC" panose="03070402050302030203" pitchFamily="66" charset="0"/>
              </a:rPr>
              <a:t>First, </a:t>
            </a:r>
            <a:r>
              <a:rPr lang="en-US" altLang="ja-JP" dirty="0" smtClean="0">
                <a:solidFill>
                  <a:srgbClr val="FF66FF"/>
                </a:solidFill>
                <a:latin typeface="Bradley Hand ITC" panose="03070402050302030203" pitchFamily="66" charset="0"/>
              </a:rPr>
              <a:t>Companies </a:t>
            </a:r>
            <a:r>
              <a:rPr lang="en-US" altLang="ja-JP" dirty="0" smtClean="0">
                <a:solidFill>
                  <a:schemeClr val="bg1">
                    <a:lumMod val="65000"/>
                  </a:schemeClr>
                </a:solidFill>
                <a:latin typeface="Bradley Hand ITC" panose="03070402050302030203" pitchFamily="66" charset="0"/>
              </a:rPr>
              <a:t>which sell merchandise, like Amazon, or provide services like Facebook, </a:t>
            </a:r>
            <a:r>
              <a:rPr lang="en-US" altLang="ja-JP" dirty="0" smtClean="0">
                <a:solidFill>
                  <a:srgbClr val="FF66FF"/>
                </a:solidFill>
                <a:latin typeface="Bradley Hand ITC" panose="03070402050302030203" pitchFamily="66" charset="0"/>
              </a:rPr>
              <a:t>are continually collecting data about people’s smart phone use. </a:t>
            </a:r>
            <a:r>
              <a:rPr lang="en-US" altLang="ja-JP" dirty="0" smtClean="0">
                <a:solidFill>
                  <a:schemeClr val="bg1">
                    <a:lumMod val="65000"/>
                  </a:schemeClr>
                </a:solidFill>
                <a:latin typeface="Bradley Hand ITC" panose="03070402050302030203" pitchFamily="66" charset="0"/>
              </a:rPr>
              <a:t>They record what you buy, where you go and even who you visit through your GPS signal. </a:t>
            </a:r>
            <a:r>
              <a:rPr lang="en-US" altLang="ja-JP" dirty="0" smtClean="0">
                <a:solidFill>
                  <a:srgbClr val="FF66FF"/>
                </a:solidFill>
                <a:latin typeface="Bradley Hand ITC" panose="03070402050302030203" pitchFamily="66" charset="0"/>
              </a:rPr>
              <a:t>They use this information to target customers and their friends, enticing them with advertisements to buy things. </a:t>
            </a:r>
            <a:r>
              <a:rPr lang="en-US" altLang="ja-JP" dirty="0" smtClean="0">
                <a:latin typeface="Bradley Hand ITC" panose="03070402050302030203" pitchFamily="66" charset="0"/>
              </a:rPr>
              <a:t>Moreover, </a:t>
            </a:r>
            <a:r>
              <a:rPr lang="en-US" altLang="ja-JP" dirty="0" smtClean="0">
                <a:solidFill>
                  <a:srgbClr val="FF66FF"/>
                </a:solidFill>
                <a:latin typeface="Bradley Hand ITC" panose="03070402050302030203" pitchFamily="66" charset="0"/>
              </a:rPr>
              <a:t>these companies sometimes sell the data they collect to third-party companies which also target people on their phones with advertisements</a:t>
            </a:r>
            <a:r>
              <a:rPr lang="en-US" altLang="ja-JP" dirty="0" smtClean="0">
                <a:solidFill>
                  <a:schemeClr val="bg1">
                    <a:lumMod val="65000"/>
                  </a:schemeClr>
                </a:solidFill>
                <a:latin typeface="Bradley Hand ITC" panose="03070402050302030203" pitchFamily="66" charset="0"/>
              </a:rPr>
              <a:t>, encouraging them to buy products or services</a:t>
            </a:r>
            <a:r>
              <a:rPr lang="en-US" altLang="ja-JP" dirty="0" smtClean="0">
                <a:solidFill>
                  <a:srgbClr val="FF66FF"/>
                </a:solidFill>
                <a:latin typeface="Bradley Hand ITC" panose="03070402050302030203" pitchFamily="66" charset="0"/>
              </a:rPr>
              <a:t>. </a:t>
            </a:r>
            <a:r>
              <a:rPr lang="en-US" altLang="ja-JP" dirty="0" smtClean="0">
                <a:solidFill>
                  <a:srgbClr val="00B050"/>
                </a:solidFill>
                <a:latin typeface="Bradley Hand ITC" panose="03070402050302030203" pitchFamily="66" charset="0"/>
              </a:rPr>
              <a:t>In these ways, companies use smart phones to control people’s purchasing habits. </a:t>
            </a:r>
            <a:endParaRPr lang="en-US" altLang="ja-JP" dirty="0">
              <a:solidFill>
                <a:srgbClr val="3366FF"/>
              </a:solidFill>
            </a:endParaRPr>
          </a:p>
          <a:p>
            <a:endParaRPr kumimoji="1" lang="ja-JP" altLang="en-US" dirty="0"/>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19285860"/>
      </p:ext>
    </p:extLst>
  </p:cSld>
  <p:clrMapOvr>
    <a:masterClrMapping/>
  </p:clrMapOvr>
  <mc:AlternateContent xmlns:mc="http://schemas.openxmlformats.org/markup-compatibility/2006" xmlns:p14="http://schemas.microsoft.com/office/powerpoint/2010/main">
    <mc:Choice Requires="p14">
      <p:transition spd="slow" p14:dur="2000" advTm="79581"/>
    </mc:Choice>
    <mc:Fallback xmlns="">
      <p:transition spd="slow" advTm="79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365125"/>
            <a:ext cx="10515600" cy="2036699"/>
          </a:xfrm>
        </p:spPr>
        <p:txBody>
          <a:bodyPr>
            <a:normAutofit fontScale="90000"/>
          </a:bodyPr>
          <a:lstStyle/>
          <a:p>
            <a:r>
              <a:rPr kumimoji="1" lang="en-US" altLang="ja-JP" dirty="0" smtClean="0">
                <a:solidFill>
                  <a:srgbClr val="CC0099"/>
                </a:solidFill>
              </a:rPr>
              <a:t>OK, great. Oh… I just read it and realized that I used the word, “companies” five times! I wonder if there is a synonym I can use to make my sentences less repetitive and more stylish…</a:t>
            </a:r>
            <a:endParaRPr kumimoji="1" lang="ja-JP" altLang="en-US" dirty="0">
              <a:solidFill>
                <a:srgbClr val="CC0099"/>
              </a:solidFill>
            </a:endParaRPr>
          </a:p>
        </p:txBody>
      </p:sp>
      <p:sp>
        <p:nvSpPr>
          <p:cNvPr id="3" name="コンテンツ プレースホルダー 2"/>
          <p:cNvSpPr>
            <a:spLocks noGrp="1"/>
          </p:cNvSpPr>
          <p:nvPr>
            <p:ph idx="1"/>
          </p:nvPr>
        </p:nvSpPr>
        <p:spPr>
          <a:xfrm>
            <a:off x="838200" y="2609087"/>
            <a:ext cx="10515600" cy="3425953"/>
          </a:xfrm>
        </p:spPr>
        <p:txBody>
          <a:bodyPr>
            <a:normAutofit fontScale="77500" lnSpcReduction="20000"/>
          </a:bodyPr>
          <a:lstStyle/>
          <a:p>
            <a:pPr marL="0" indent="0">
              <a:buNone/>
            </a:pPr>
            <a:r>
              <a:rPr lang="en-US" altLang="ja-JP" dirty="0" smtClean="0">
                <a:solidFill>
                  <a:srgbClr val="CC0099"/>
                </a:solidFill>
                <a:latin typeface="+mj-lt"/>
              </a:rPr>
              <a:t>How can I find a synonym? Well, just use your dictionary’s thesaurus function, or type the word, “Thesaurus” into Google and you will come to this:</a:t>
            </a:r>
          </a:p>
          <a:p>
            <a:pPr marL="0" indent="0">
              <a:buNone/>
            </a:pPr>
            <a:r>
              <a:rPr lang="en-US" altLang="ja-JP" u="sng" dirty="0" smtClean="0">
                <a:hlinkClick r:id="rId4"/>
              </a:rPr>
              <a:t>Thesaurus.com </a:t>
            </a:r>
            <a:r>
              <a:rPr lang="en-US" altLang="ja-JP" u="sng" dirty="0">
                <a:hlinkClick r:id="rId4"/>
              </a:rPr>
              <a:t>| Synonyms and Antonyms of Words at ...</a:t>
            </a:r>
          </a:p>
          <a:p>
            <a:pPr marL="0" indent="0">
              <a:buNone/>
            </a:pPr>
            <a:r>
              <a:rPr lang="en-US" altLang="ja-JP" u="sng" dirty="0">
                <a:hlinkClick r:id="rId4"/>
              </a:rPr>
              <a:t>www.thesaurus.com</a:t>
            </a:r>
          </a:p>
          <a:p>
            <a:pPr marL="0" indent="0">
              <a:buNone/>
            </a:pPr>
            <a:r>
              <a:rPr lang="en-US" altLang="ja-JP" dirty="0" smtClean="0"/>
              <a:t>www.thesaurus.com</a:t>
            </a:r>
            <a:endParaRPr lang="en-US" altLang="ja-JP" dirty="0"/>
          </a:p>
          <a:p>
            <a:pPr marL="0" indent="0">
              <a:buNone/>
            </a:pPr>
            <a:r>
              <a:rPr lang="en-US" altLang="ja-JP" b="1" dirty="0" smtClean="0"/>
              <a:t>Thesaurus</a:t>
            </a:r>
            <a:r>
              <a:rPr lang="en-US" altLang="ja-JP" dirty="0" smtClean="0"/>
              <a:t>.com </a:t>
            </a:r>
            <a:r>
              <a:rPr lang="en-US" altLang="ja-JP" dirty="0"/>
              <a:t>is the world's largest and most trusted free online </a:t>
            </a:r>
            <a:r>
              <a:rPr lang="en-US" altLang="ja-JP" b="1" dirty="0"/>
              <a:t>thesaurus</a:t>
            </a:r>
            <a:r>
              <a:rPr lang="en-US" altLang="ja-JP" dirty="0"/>
              <a:t> brought to you by Dictionary.com. For over 20 years, </a:t>
            </a:r>
            <a:r>
              <a:rPr lang="en-US" altLang="ja-JP" b="1" dirty="0"/>
              <a:t>Thesaurus</a:t>
            </a:r>
            <a:r>
              <a:rPr lang="en-US" altLang="ja-JP" dirty="0"/>
              <a:t>.com has been helping millions of people improve their mastery of the English language and find the </a:t>
            </a:r>
            <a:r>
              <a:rPr lang="en-US" altLang="ja-JP" dirty="0" smtClean="0"/>
              <a:t>...</a:t>
            </a:r>
          </a:p>
          <a:p>
            <a:pPr marL="0" indent="0">
              <a:buNone/>
            </a:pPr>
            <a:r>
              <a:rPr lang="en-US" altLang="ja-JP" dirty="0" smtClean="0">
                <a:solidFill>
                  <a:srgbClr val="CC0099"/>
                </a:solidFill>
                <a:latin typeface="+mj-lt"/>
              </a:rPr>
              <a:t>Just click on it and type a word into the search box. Then press enter and you will have a list of words to choose from. Be careful! Not all the words will fit in your sentence. You will need to check the meaning before you use it to replace a word in your paragraph!</a:t>
            </a:r>
            <a:endParaRPr lang="en-US" altLang="ja-JP" dirty="0">
              <a:solidFill>
                <a:srgbClr val="CC0099"/>
              </a:solidFill>
              <a:latin typeface="+mj-lt"/>
            </a:endParaRPr>
          </a:p>
          <a:p>
            <a:pPr marL="0" indent="0">
              <a:buNone/>
            </a:pPr>
            <a:endParaRPr kumimoji="1" lang="ja-JP" altLang="en-US" dirty="0"/>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8929862"/>
      </p:ext>
    </p:extLst>
  </p:cSld>
  <p:clrMapOvr>
    <a:masterClrMapping/>
  </p:clrMapOvr>
  <mc:AlternateContent xmlns:mc="http://schemas.openxmlformats.org/markup-compatibility/2006" xmlns:p14="http://schemas.microsoft.com/office/powerpoint/2010/main">
    <mc:Choice Requires="p14">
      <p:transition spd="slow" p14:dur="2000" advTm="74724"/>
    </mc:Choice>
    <mc:Fallback xmlns="">
      <p:transition spd="slow" advTm="747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en-US" altLang="ja-JP" dirty="0" smtClean="0"/>
              <a:t>Anyway, I found the word, “business” as a synonym for the word “company”. </a:t>
            </a:r>
            <a:r>
              <a:rPr lang="en-US" altLang="ja-JP" dirty="0" smtClean="0"/>
              <a:t>Let’s try…</a:t>
            </a:r>
            <a:endParaRPr kumimoji="1" lang="ja-JP" altLang="en-US" dirty="0"/>
          </a:p>
        </p:txBody>
      </p:sp>
      <p:sp>
        <p:nvSpPr>
          <p:cNvPr id="3" name="コンテンツ プレースホルダー 2"/>
          <p:cNvSpPr>
            <a:spLocks noGrp="1"/>
          </p:cNvSpPr>
          <p:nvPr>
            <p:ph idx="1"/>
          </p:nvPr>
        </p:nvSpPr>
        <p:spPr/>
        <p:txBody>
          <a:bodyPr>
            <a:normAutofit lnSpcReduction="10000"/>
          </a:bodyPr>
          <a:lstStyle/>
          <a:p>
            <a:pPr marL="0" indent="0">
              <a:buNone/>
            </a:pPr>
            <a:r>
              <a:rPr lang="en-US" altLang="ja-JP" dirty="0" smtClean="0">
                <a:solidFill>
                  <a:srgbClr val="3366FF"/>
                </a:solidFill>
              </a:rPr>
              <a:t>Draft 4:</a:t>
            </a:r>
          </a:p>
          <a:p>
            <a:pPr marL="0" indent="0">
              <a:buNone/>
            </a:pPr>
            <a:r>
              <a:rPr lang="en-US" altLang="ja-JP" dirty="0" smtClean="0">
                <a:solidFill>
                  <a:srgbClr val="FF0000"/>
                </a:solidFill>
              </a:rPr>
              <a:t>            </a:t>
            </a:r>
            <a:r>
              <a:rPr lang="en-US" altLang="ja-JP" dirty="0" smtClean="0">
                <a:solidFill>
                  <a:srgbClr val="FF0000"/>
                </a:solidFill>
                <a:latin typeface="Bradley Hand ITC" panose="03070402050302030203" pitchFamily="66" charset="0"/>
              </a:rPr>
              <a:t>Smart phones </a:t>
            </a:r>
            <a:r>
              <a:rPr lang="en-US" altLang="ja-JP" dirty="0" smtClean="0">
                <a:solidFill>
                  <a:srgbClr val="00B0F0"/>
                </a:solidFill>
                <a:latin typeface="Bradley Hand ITC" panose="03070402050302030203" pitchFamily="66" charset="0"/>
              </a:rPr>
              <a:t>allow companies to manipulate customers. </a:t>
            </a:r>
            <a:r>
              <a:rPr lang="en-US" altLang="ja-JP" dirty="0" smtClean="0">
                <a:latin typeface="Bradley Hand ITC" panose="03070402050302030203" pitchFamily="66" charset="0"/>
              </a:rPr>
              <a:t>First, </a:t>
            </a:r>
            <a:r>
              <a:rPr lang="en-US" altLang="ja-JP" dirty="0">
                <a:solidFill>
                  <a:srgbClr val="FF66FF"/>
                </a:solidFill>
                <a:latin typeface="Bradley Hand ITC" panose="03070402050302030203" pitchFamily="66" charset="0"/>
              </a:rPr>
              <a:t>c</a:t>
            </a:r>
            <a:r>
              <a:rPr lang="en-US" altLang="ja-JP" dirty="0" smtClean="0">
                <a:solidFill>
                  <a:srgbClr val="FF66FF"/>
                </a:solidFill>
                <a:latin typeface="Bradley Hand ITC" panose="03070402050302030203" pitchFamily="66" charset="0"/>
              </a:rPr>
              <a:t>ompanies </a:t>
            </a:r>
            <a:r>
              <a:rPr lang="en-US" altLang="ja-JP" dirty="0" smtClean="0">
                <a:solidFill>
                  <a:schemeClr val="bg1">
                    <a:lumMod val="65000"/>
                  </a:schemeClr>
                </a:solidFill>
                <a:latin typeface="Bradley Hand ITC" panose="03070402050302030203" pitchFamily="66" charset="0"/>
              </a:rPr>
              <a:t>which sell merchandise, like Amazon, or provide services like Facebook </a:t>
            </a:r>
            <a:r>
              <a:rPr lang="en-US" altLang="ja-JP" dirty="0" smtClean="0">
                <a:solidFill>
                  <a:srgbClr val="FF66FF"/>
                </a:solidFill>
                <a:latin typeface="Bradley Hand ITC" panose="03070402050302030203" pitchFamily="66" charset="0"/>
              </a:rPr>
              <a:t>are continually collecting data about people’s smart phone use. </a:t>
            </a:r>
            <a:r>
              <a:rPr lang="en-US" altLang="ja-JP" dirty="0" smtClean="0">
                <a:solidFill>
                  <a:schemeClr val="bg1">
                    <a:lumMod val="65000"/>
                  </a:schemeClr>
                </a:solidFill>
                <a:latin typeface="Bradley Hand ITC" panose="03070402050302030203" pitchFamily="66" charset="0"/>
              </a:rPr>
              <a:t>They record what you buy, where you go and even who you visit through your GPS signal. </a:t>
            </a:r>
            <a:r>
              <a:rPr lang="en-US" altLang="ja-JP" dirty="0" smtClean="0">
                <a:solidFill>
                  <a:srgbClr val="FF66FF"/>
                </a:solidFill>
                <a:latin typeface="Bradley Hand ITC" panose="03070402050302030203" pitchFamily="66" charset="0"/>
              </a:rPr>
              <a:t>They use this information to target customers and their friends, enticing them with advertisements to buy things. </a:t>
            </a:r>
            <a:r>
              <a:rPr lang="en-US" altLang="ja-JP" dirty="0" smtClean="0">
                <a:latin typeface="Bradley Hand ITC" panose="03070402050302030203" pitchFamily="66" charset="0"/>
              </a:rPr>
              <a:t>Moreover, </a:t>
            </a:r>
            <a:r>
              <a:rPr lang="en-US" altLang="ja-JP" dirty="0" smtClean="0">
                <a:solidFill>
                  <a:srgbClr val="FF66FF"/>
                </a:solidFill>
                <a:latin typeface="Bradley Hand ITC" panose="03070402050302030203" pitchFamily="66" charset="0"/>
              </a:rPr>
              <a:t>these companies sometimes sell the data they collect to third-party </a:t>
            </a:r>
            <a:r>
              <a:rPr lang="en-US" altLang="ja-JP" b="1" dirty="0" smtClean="0">
                <a:solidFill>
                  <a:srgbClr val="CC0099"/>
                </a:solidFill>
                <a:latin typeface="Bradley Hand ITC" panose="03070402050302030203" pitchFamily="66" charset="0"/>
              </a:rPr>
              <a:t>businesses</a:t>
            </a:r>
            <a:r>
              <a:rPr lang="en-US" altLang="ja-JP" dirty="0" smtClean="0">
                <a:solidFill>
                  <a:srgbClr val="FF66FF"/>
                </a:solidFill>
                <a:latin typeface="Bradley Hand ITC" panose="03070402050302030203" pitchFamily="66" charset="0"/>
              </a:rPr>
              <a:t> which also target people on their phones with advertisements</a:t>
            </a:r>
            <a:r>
              <a:rPr lang="en-US" altLang="ja-JP" dirty="0" smtClean="0">
                <a:solidFill>
                  <a:schemeClr val="bg1">
                    <a:lumMod val="65000"/>
                  </a:schemeClr>
                </a:solidFill>
                <a:latin typeface="Bradley Hand ITC" panose="03070402050302030203" pitchFamily="66" charset="0"/>
              </a:rPr>
              <a:t>, encouraging them to buy products or services</a:t>
            </a:r>
            <a:r>
              <a:rPr lang="en-US" altLang="ja-JP" dirty="0" smtClean="0">
                <a:solidFill>
                  <a:srgbClr val="FF66FF"/>
                </a:solidFill>
                <a:latin typeface="Bradley Hand ITC" panose="03070402050302030203" pitchFamily="66" charset="0"/>
              </a:rPr>
              <a:t>. </a:t>
            </a:r>
            <a:r>
              <a:rPr lang="en-US" altLang="ja-JP" dirty="0" smtClean="0">
                <a:solidFill>
                  <a:srgbClr val="00B050"/>
                </a:solidFill>
                <a:latin typeface="Bradley Hand ITC" panose="03070402050302030203" pitchFamily="66" charset="0"/>
              </a:rPr>
              <a:t>In these ways, companies use smart phones to control people’s purchasing habits. </a:t>
            </a:r>
            <a:endParaRPr lang="en-US" altLang="ja-JP" dirty="0" smtClean="0">
              <a:solidFill>
                <a:srgbClr val="3366FF"/>
              </a:solidFill>
            </a:endParaRPr>
          </a:p>
          <a:p>
            <a:endParaRPr kumimoji="1" lang="ja-JP" altLang="en-US" dirty="0"/>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3359704"/>
      </p:ext>
    </p:extLst>
  </p:cSld>
  <p:clrMapOvr>
    <a:masterClrMapping/>
  </p:clrMapOvr>
  <mc:AlternateContent xmlns:mc="http://schemas.openxmlformats.org/markup-compatibility/2006" xmlns:p14="http://schemas.microsoft.com/office/powerpoint/2010/main">
    <mc:Choice Requires="p14">
      <p:transition spd="slow" p14:dur="2000" advTm="68709"/>
    </mc:Choice>
    <mc:Fallback xmlns="">
      <p:transition spd="slow" advTm="687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365125"/>
            <a:ext cx="10515600" cy="3353435"/>
          </a:xfrm>
        </p:spPr>
        <p:txBody>
          <a:bodyPr>
            <a:normAutofit fontScale="90000"/>
          </a:bodyPr>
          <a:lstStyle/>
          <a:p>
            <a:r>
              <a:rPr kumimoji="1" lang="en-US" altLang="ja-JP" dirty="0" smtClean="0"/>
              <a:t>OK, I’m feeling happier with my work, but because this is a persuasive paragraph, I think I will add one or two </a:t>
            </a:r>
            <a:r>
              <a:rPr kumimoji="1" lang="en-US" altLang="ja-JP" dirty="0" smtClean="0">
                <a:solidFill>
                  <a:srgbClr val="FFC000"/>
                </a:solidFill>
              </a:rPr>
              <a:t>emotive adjectives </a:t>
            </a:r>
            <a:r>
              <a:rPr kumimoji="1" lang="en-US" altLang="ja-JP" dirty="0" smtClean="0"/>
              <a:t>to awaken my reader’s sense of outrage at what these companies are doing. It’s a clever way to work on changing my reader’s mind without them realizing it! Here goes…</a:t>
            </a:r>
            <a:endParaRPr kumimoji="1" lang="ja-JP" altLang="en-US" dirty="0"/>
          </a:p>
        </p:txBody>
      </p:sp>
      <p:pic>
        <p:nvPicPr>
          <p:cNvPr id="6" name="コンテンツ プレースホルダー 5"/>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575189" y="3925824"/>
            <a:ext cx="3041622" cy="2658990"/>
          </a:xfrm>
        </p:spPr>
      </p:pic>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23700728"/>
      </p:ext>
    </p:extLst>
  </p:cSld>
  <p:clrMapOvr>
    <a:masterClrMapping/>
  </p:clrMapOvr>
  <mc:AlternateContent xmlns:mc="http://schemas.openxmlformats.org/markup-compatibility/2006" xmlns:p14="http://schemas.microsoft.com/office/powerpoint/2010/main">
    <mc:Choice Requires="p14">
      <p:transition spd="slow" p14:dur="2000" advTm="30419"/>
    </mc:Choice>
    <mc:Fallback xmlns="">
      <p:transition spd="slow" advTm="304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365125"/>
            <a:ext cx="10515600" cy="146939"/>
          </a:xfrm>
        </p:spPr>
        <p:txBody>
          <a:bodyPr>
            <a:normAutofit fontScale="90000"/>
          </a:bodyPr>
          <a:lstStyle/>
          <a:p>
            <a:endParaRPr kumimoji="1" lang="ja-JP" altLang="en-US" dirty="0"/>
          </a:p>
        </p:txBody>
      </p:sp>
      <p:sp>
        <p:nvSpPr>
          <p:cNvPr id="3" name="コンテンツ プレースホルダー 2"/>
          <p:cNvSpPr>
            <a:spLocks noGrp="1"/>
          </p:cNvSpPr>
          <p:nvPr>
            <p:ph idx="1"/>
          </p:nvPr>
        </p:nvSpPr>
        <p:spPr>
          <a:xfrm>
            <a:off x="838200" y="999744"/>
            <a:ext cx="10515600" cy="5177219"/>
          </a:xfrm>
        </p:spPr>
        <p:txBody>
          <a:bodyPr>
            <a:normAutofit lnSpcReduction="10000"/>
          </a:bodyPr>
          <a:lstStyle/>
          <a:p>
            <a:pPr marL="0" indent="0">
              <a:buNone/>
            </a:pPr>
            <a:r>
              <a:rPr lang="en-US" altLang="ja-JP" dirty="0" smtClean="0">
                <a:solidFill>
                  <a:srgbClr val="3366FF"/>
                </a:solidFill>
              </a:rPr>
              <a:t>Draft 5:</a:t>
            </a:r>
          </a:p>
          <a:p>
            <a:pPr marL="0" indent="0">
              <a:buNone/>
            </a:pPr>
            <a:r>
              <a:rPr lang="en-US" altLang="ja-JP" dirty="0" smtClean="0">
                <a:solidFill>
                  <a:srgbClr val="FF0000"/>
                </a:solidFill>
              </a:rPr>
              <a:t>            </a:t>
            </a:r>
            <a:r>
              <a:rPr lang="en-US" altLang="ja-JP" dirty="0" smtClean="0">
                <a:solidFill>
                  <a:srgbClr val="FF0000"/>
                </a:solidFill>
                <a:latin typeface="Bradley Hand ITC" panose="03070402050302030203" pitchFamily="66" charset="0"/>
              </a:rPr>
              <a:t>Smart phones </a:t>
            </a:r>
            <a:r>
              <a:rPr lang="en-US" altLang="ja-JP" dirty="0" smtClean="0">
                <a:solidFill>
                  <a:srgbClr val="00B0F0"/>
                </a:solidFill>
                <a:latin typeface="Bradley Hand ITC" panose="03070402050302030203" pitchFamily="66" charset="0"/>
              </a:rPr>
              <a:t>allow companies to manipulate customers. </a:t>
            </a:r>
            <a:r>
              <a:rPr lang="en-US" altLang="ja-JP" dirty="0" smtClean="0">
                <a:latin typeface="Bradley Hand ITC" panose="03070402050302030203" pitchFamily="66" charset="0"/>
              </a:rPr>
              <a:t>First, </a:t>
            </a:r>
            <a:r>
              <a:rPr lang="en-US" altLang="ja-JP" dirty="0" smtClean="0">
                <a:solidFill>
                  <a:srgbClr val="FFC000"/>
                </a:solidFill>
                <a:latin typeface="Bradley Hand ITC" panose="03070402050302030203" pitchFamily="66" charset="0"/>
              </a:rPr>
              <a:t>greedy </a:t>
            </a:r>
            <a:r>
              <a:rPr lang="en-US" altLang="ja-JP" dirty="0">
                <a:solidFill>
                  <a:srgbClr val="FF66FF"/>
                </a:solidFill>
                <a:latin typeface="Bradley Hand ITC" panose="03070402050302030203" pitchFamily="66" charset="0"/>
              </a:rPr>
              <a:t>c</a:t>
            </a:r>
            <a:r>
              <a:rPr lang="en-US" altLang="ja-JP" dirty="0" smtClean="0">
                <a:solidFill>
                  <a:srgbClr val="FF66FF"/>
                </a:solidFill>
                <a:latin typeface="Bradley Hand ITC" panose="03070402050302030203" pitchFamily="66" charset="0"/>
              </a:rPr>
              <a:t>ompanies </a:t>
            </a:r>
            <a:r>
              <a:rPr lang="en-US" altLang="ja-JP" dirty="0" smtClean="0">
                <a:solidFill>
                  <a:schemeClr val="bg1">
                    <a:lumMod val="65000"/>
                  </a:schemeClr>
                </a:solidFill>
                <a:latin typeface="Bradley Hand ITC" panose="03070402050302030203" pitchFamily="66" charset="0"/>
              </a:rPr>
              <a:t>which sell merchandise, like Amazon, or provide services, like Facebook, </a:t>
            </a:r>
            <a:r>
              <a:rPr lang="en-US" altLang="ja-JP" dirty="0" smtClean="0">
                <a:solidFill>
                  <a:srgbClr val="FF66FF"/>
                </a:solidFill>
                <a:latin typeface="Bradley Hand ITC" panose="03070402050302030203" pitchFamily="66" charset="0"/>
              </a:rPr>
              <a:t>are continually collecting data about people’s smart phone use. </a:t>
            </a:r>
            <a:r>
              <a:rPr lang="en-US" altLang="ja-JP" dirty="0" smtClean="0">
                <a:solidFill>
                  <a:schemeClr val="bg1">
                    <a:lumMod val="65000"/>
                  </a:schemeClr>
                </a:solidFill>
                <a:latin typeface="Bradley Hand ITC" panose="03070402050302030203" pitchFamily="66" charset="0"/>
              </a:rPr>
              <a:t>They record what you buy, where you go and even who you visit through your GPS signal. </a:t>
            </a:r>
            <a:r>
              <a:rPr lang="en-US" altLang="ja-JP" dirty="0" smtClean="0">
                <a:solidFill>
                  <a:srgbClr val="FF66FF"/>
                </a:solidFill>
                <a:latin typeface="Bradley Hand ITC" panose="03070402050302030203" pitchFamily="66" charset="0"/>
              </a:rPr>
              <a:t>They use this information to </a:t>
            </a:r>
            <a:r>
              <a:rPr lang="en-US" altLang="ja-JP" dirty="0" smtClean="0">
                <a:solidFill>
                  <a:srgbClr val="FFC000"/>
                </a:solidFill>
                <a:latin typeface="Bradley Hand ITC" panose="03070402050302030203" pitchFamily="66" charset="0"/>
              </a:rPr>
              <a:t>cynically </a:t>
            </a:r>
            <a:r>
              <a:rPr lang="en-US" altLang="ja-JP" dirty="0" smtClean="0">
                <a:solidFill>
                  <a:srgbClr val="FF66FF"/>
                </a:solidFill>
                <a:latin typeface="Bradley Hand ITC" panose="03070402050302030203" pitchFamily="66" charset="0"/>
              </a:rPr>
              <a:t>target customers and their friends, enticing them with advertisements to buy things. </a:t>
            </a:r>
            <a:r>
              <a:rPr lang="en-US" altLang="ja-JP" dirty="0" smtClean="0">
                <a:latin typeface="Bradley Hand ITC" panose="03070402050302030203" pitchFamily="66" charset="0"/>
              </a:rPr>
              <a:t>Moreover, </a:t>
            </a:r>
            <a:r>
              <a:rPr lang="en-US" altLang="ja-JP" dirty="0" smtClean="0">
                <a:solidFill>
                  <a:srgbClr val="FF66FF"/>
                </a:solidFill>
                <a:latin typeface="Bradley Hand ITC" panose="03070402050302030203" pitchFamily="66" charset="0"/>
              </a:rPr>
              <a:t>these companies sometimes</a:t>
            </a:r>
            <a:r>
              <a:rPr lang="en-US" altLang="ja-JP" dirty="0" smtClean="0">
                <a:solidFill>
                  <a:srgbClr val="FFC000"/>
                </a:solidFill>
                <a:latin typeface="Bradley Hand ITC" panose="03070402050302030203" pitchFamily="66" charset="0"/>
              </a:rPr>
              <a:t> unscrupulously</a:t>
            </a:r>
            <a:r>
              <a:rPr lang="en-US" altLang="ja-JP" dirty="0" smtClean="0">
                <a:solidFill>
                  <a:srgbClr val="FF66FF"/>
                </a:solidFill>
                <a:latin typeface="Bradley Hand ITC" panose="03070402050302030203" pitchFamily="66" charset="0"/>
              </a:rPr>
              <a:t> sell the data they collect to third-party </a:t>
            </a:r>
            <a:r>
              <a:rPr lang="en-US" altLang="ja-JP" b="1" dirty="0" smtClean="0">
                <a:solidFill>
                  <a:srgbClr val="CC0099"/>
                </a:solidFill>
                <a:latin typeface="Bradley Hand ITC" panose="03070402050302030203" pitchFamily="66" charset="0"/>
              </a:rPr>
              <a:t>businesses</a:t>
            </a:r>
            <a:r>
              <a:rPr lang="en-US" altLang="ja-JP" dirty="0" smtClean="0">
                <a:solidFill>
                  <a:srgbClr val="FF66FF"/>
                </a:solidFill>
                <a:latin typeface="Bradley Hand ITC" panose="03070402050302030203" pitchFamily="66" charset="0"/>
              </a:rPr>
              <a:t> which also target people on their phones with advertisements</a:t>
            </a:r>
            <a:r>
              <a:rPr lang="en-US" altLang="ja-JP" dirty="0" smtClean="0">
                <a:solidFill>
                  <a:schemeClr val="bg1">
                    <a:lumMod val="65000"/>
                  </a:schemeClr>
                </a:solidFill>
                <a:latin typeface="Bradley Hand ITC" panose="03070402050302030203" pitchFamily="66" charset="0"/>
              </a:rPr>
              <a:t>, encouraging them to buy products or services</a:t>
            </a:r>
            <a:r>
              <a:rPr lang="en-US" altLang="ja-JP" dirty="0" smtClean="0">
                <a:solidFill>
                  <a:srgbClr val="FF66FF"/>
                </a:solidFill>
                <a:latin typeface="Bradley Hand ITC" panose="03070402050302030203" pitchFamily="66" charset="0"/>
              </a:rPr>
              <a:t>. </a:t>
            </a:r>
            <a:r>
              <a:rPr lang="en-US" altLang="ja-JP" dirty="0" smtClean="0">
                <a:solidFill>
                  <a:srgbClr val="00B050"/>
                </a:solidFill>
                <a:latin typeface="Bradley Hand ITC" panose="03070402050302030203" pitchFamily="66" charset="0"/>
              </a:rPr>
              <a:t>In these ways, </a:t>
            </a:r>
            <a:r>
              <a:rPr lang="en-US" altLang="ja-JP" dirty="0" smtClean="0">
                <a:solidFill>
                  <a:srgbClr val="FFC000"/>
                </a:solidFill>
                <a:latin typeface="Bradley Hand ITC" panose="03070402050302030203" pitchFamily="66" charset="0"/>
              </a:rPr>
              <a:t>avaricious</a:t>
            </a:r>
            <a:r>
              <a:rPr lang="en-US" altLang="ja-JP" dirty="0" smtClean="0">
                <a:solidFill>
                  <a:srgbClr val="00B050"/>
                </a:solidFill>
                <a:latin typeface="Bradley Hand ITC" panose="03070402050302030203" pitchFamily="66" charset="0"/>
              </a:rPr>
              <a:t> companies use smart phones to control people’s purchasing habits. </a:t>
            </a:r>
            <a:endParaRPr lang="en-US" altLang="ja-JP" dirty="0" smtClean="0">
              <a:solidFill>
                <a:srgbClr val="3366FF"/>
              </a:solidFill>
            </a:endParaRPr>
          </a:p>
          <a:p>
            <a:endParaRPr kumimoji="1" lang="ja-JP" altLang="en-US" dirty="0"/>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36438952"/>
      </p:ext>
    </p:extLst>
  </p:cSld>
  <p:clrMapOvr>
    <a:masterClrMapping/>
  </p:clrMapOvr>
  <mc:AlternateContent xmlns:mc="http://schemas.openxmlformats.org/markup-compatibility/2006" xmlns:p14="http://schemas.microsoft.com/office/powerpoint/2010/main">
    <mc:Choice Requires="p14">
      <p:transition spd="slow" p14:dur="2000" advTm="65600"/>
    </mc:Choice>
    <mc:Fallback xmlns="">
      <p:transition spd="slow" advTm="65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OK. Now I’m happy with my paragraph! Let’s put it all together…</a:t>
            </a:r>
            <a:endParaRPr kumimoji="1" lang="ja-JP" altLang="en-US" dirty="0"/>
          </a:p>
        </p:txBody>
      </p:sp>
      <p:sp>
        <p:nvSpPr>
          <p:cNvPr id="3" name="コンテンツ プレースホルダー 2"/>
          <p:cNvSpPr>
            <a:spLocks noGrp="1"/>
          </p:cNvSpPr>
          <p:nvPr>
            <p:ph idx="1"/>
          </p:nvPr>
        </p:nvSpPr>
        <p:spPr>
          <a:xfrm>
            <a:off x="838200" y="1825625"/>
            <a:ext cx="11049000" cy="4351338"/>
          </a:xfrm>
        </p:spPr>
        <p:txBody>
          <a:bodyPr>
            <a:normAutofit fontScale="92500"/>
          </a:bodyPr>
          <a:lstStyle/>
          <a:p>
            <a:pPr marL="0" indent="0">
              <a:buNone/>
            </a:pPr>
            <a:r>
              <a:rPr kumimoji="1" lang="en-US" altLang="ja-JP" dirty="0" smtClean="0"/>
              <a:t>My persuasive paragraph explaining one negative point about smart phones:</a:t>
            </a:r>
          </a:p>
          <a:p>
            <a:pPr marL="0" indent="0">
              <a:buNone/>
            </a:pPr>
            <a:r>
              <a:rPr lang="en-US" altLang="ja-JP" dirty="0" smtClean="0"/>
              <a:t>         </a:t>
            </a:r>
            <a:r>
              <a:rPr lang="en-US" altLang="ja-JP" dirty="0" smtClean="0">
                <a:latin typeface="Bradley Hand ITC" panose="03070402050302030203" pitchFamily="66" charset="0"/>
              </a:rPr>
              <a:t>Smart phones allow companies to manipulate customers. First, greedy companies which sell merchandise, like Amazon, or provide services, like Facebook are continually collecting data about people’s smart phone use. They record what you buy, where you go and even who you visit through your GPS signal. They use this information to cynically target customers and their friends, enticing them with advertisements to buy things. Moreover, these companies sometimes unscrupulously sell the data they collect to third-party businesses which also target people on their phones with advertisements, encouraging them to buy products or services. In these ways, avaricious companies use smart phones to control people’s purchasing habits. </a:t>
            </a:r>
            <a:endParaRPr kumimoji="1" lang="ja-JP" altLang="en-US" dirty="0"/>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54162379"/>
      </p:ext>
    </p:extLst>
  </p:cSld>
  <p:clrMapOvr>
    <a:masterClrMapping/>
  </p:clrMapOvr>
  <mc:AlternateContent xmlns:mc="http://schemas.openxmlformats.org/markup-compatibility/2006" xmlns:p14="http://schemas.microsoft.com/office/powerpoint/2010/main">
    <mc:Choice Requires="p14">
      <p:transition spd="slow" p14:dur="2000" advTm="73948"/>
    </mc:Choice>
    <mc:Fallback xmlns="">
      <p:transition spd="slow" advTm="739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365125"/>
            <a:ext cx="10515600" cy="5304155"/>
          </a:xfrm>
        </p:spPr>
        <p:txBody>
          <a:bodyPr>
            <a:normAutofit/>
          </a:bodyPr>
          <a:lstStyle/>
          <a:p>
            <a:r>
              <a:rPr kumimoji="1" lang="en-US" altLang="ja-JP" dirty="0" smtClean="0"/>
              <a:t>Yeah! I’ve finished! Good luck with your assignments! Make sure you start with a plan! Don’t forget, you need a strong topic sentence showing the reader how you feel about the topic you are writing about and then you need to argue your point in your supporting sentences and extra information.</a:t>
            </a:r>
            <a:endParaRPr kumimoji="1" lang="ja-JP" altLang="en-US" dirty="0"/>
          </a:p>
        </p:txBody>
      </p:sp>
      <p:sp>
        <p:nvSpPr>
          <p:cNvPr id="3" name="コンテンツ プレースホルダー 2"/>
          <p:cNvSpPr>
            <a:spLocks noGrp="1"/>
          </p:cNvSpPr>
          <p:nvPr>
            <p:ph idx="1"/>
          </p:nvPr>
        </p:nvSpPr>
        <p:spPr>
          <a:xfrm>
            <a:off x="838200" y="6059424"/>
            <a:ext cx="10515600" cy="117538"/>
          </a:xfrm>
        </p:spPr>
        <p:txBody>
          <a:bodyPr>
            <a:normAutofit fontScale="25000" lnSpcReduction="20000"/>
          </a:bodyPr>
          <a:lstStyle/>
          <a:p>
            <a:pPr marL="0" indent="0">
              <a:buNone/>
            </a:pPr>
            <a:endParaRPr kumimoji="1" lang="ja-JP" altLang="en-US" sz="6000" dirty="0">
              <a:solidFill>
                <a:srgbClr val="3366FF"/>
              </a:solidFill>
            </a:endParaRPr>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45255827"/>
      </p:ext>
    </p:extLst>
  </p:cSld>
  <p:clrMapOvr>
    <a:masterClrMapping/>
  </p:clrMapOvr>
  <mc:AlternateContent xmlns:mc="http://schemas.openxmlformats.org/markup-compatibility/2006" xmlns:p14="http://schemas.microsoft.com/office/powerpoint/2010/main">
    <mc:Choice Requires="p14">
      <p:transition spd="slow" p14:dur="2000" advTm="23538"/>
    </mc:Choice>
    <mc:Fallback xmlns="">
      <p:transition spd="slow" advTm="23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1170432"/>
            <a:ext cx="10515600" cy="837248"/>
          </a:xfrm>
        </p:spPr>
        <p:txBody>
          <a:bodyPr>
            <a:normAutofit fontScale="90000"/>
          </a:bodyPr>
          <a:lstStyle/>
          <a:p>
            <a:r>
              <a:rPr lang="en-US" altLang="ja-JP" sz="6700" dirty="0" smtClean="0">
                <a:solidFill>
                  <a:srgbClr val="3366FF"/>
                </a:solidFill>
                <a:latin typeface="+mn-lt"/>
              </a:rPr>
              <a:t>Please Keep </a:t>
            </a:r>
            <a:r>
              <a:rPr lang="en-US" altLang="ja-JP" sz="6700" dirty="0">
                <a:solidFill>
                  <a:srgbClr val="3366FF"/>
                </a:solidFill>
                <a:latin typeface="+mn-lt"/>
              </a:rPr>
              <a:t>watching </a:t>
            </a:r>
            <a:r>
              <a:rPr lang="en-US" altLang="ja-JP" sz="6700" dirty="0" smtClean="0">
                <a:latin typeface="+mn-lt"/>
              </a:rPr>
              <a:t>tosaenglish.com</a:t>
            </a:r>
            <a:r>
              <a:rPr lang="en-US" altLang="ja-JP" sz="6700" dirty="0" smtClean="0">
                <a:solidFill>
                  <a:srgbClr val="3366FF"/>
                </a:solidFill>
                <a:latin typeface="+mn-lt"/>
              </a:rPr>
              <a:t> for more lessons. </a:t>
            </a:r>
            <a:r>
              <a:rPr lang="en-US" altLang="ja-JP" sz="6700" dirty="0">
                <a:solidFill>
                  <a:srgbClr val="3366FF"/>
                </a:solidFill>
                <a:latin typeface="+mn-lt"/>
              </a:rPr>
              <a:t>Take care and stay safe! </a:t>
            </a:r>
            <a:r>
              <a:rPr lang="ja-JP" altLang="en-US" dirty="0">
                <a:solidFill>
                  <a:srgbClr val="3366FF"/>
                </a:solidFill>
              </a:rPr>
              <a:t/>
            </a:r>
            <a:br>
              <a:rPr lang="ja-JP" altLang="en-US" dirty="0">
                <a:solidFill>
                  <a:srgbClr val="3366FF"/>
                </a:solidFill>
              </a:rPr>
            </a:br>
            <a:endParaRPr kumimoji="1" lang="ja-JP" altLang="en-US" dirty="0"/>
          </a:p>
        </p:txBody>
      </p:sp>
      <p:pic>
        <p:nvPicPr>
          <p:cNvPr id="4" name="コンテンツ プレースホルダー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438144" y="2613311"/>
            <a:ext cx="3950208" cy="3950208"/>
          </a:xfrm>
        </p:spPr>
      </p:pic>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32187850"/>
      </p:ext>
    </p:extLst>
  </p:cSld>
  <p:clrMapOvr>
    <a:masterClrMapping/>
  </p:clrMapOvr>
  <mc:AlternateContent xmlns:mc="http://schemas.openxmlformats.org/markup-compatibility/2006" xmlns:p14="http://schemas.microsoft.com/office/powerpoint/2010/main">
    <mc:Choice Requires="p14">
      <p:transition spd="slow" p14:dur="2000" advTm="10912"/>
    </mc:Choice>
    <mc:Fallback xmlns="">
      <p:transition spd="slow" advTm="10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352933"/>
            <a:ext cx="10515600" cy="3158363"/>
          </a:xfrm>
        </p:spPr>
        <p:txBody>
          <a:bodyPr>
            <a:normAutofit/>
          </a:bodyPr>
          <a:lstStyle/>
          <a:p>
            <a:r>
              <a:rPr kumimoji="1" lang="en-US" altLang="ja-JP" dirty="0" smtClean="0">
                <a:solidFill>
                  <a:srgbClr val="3366FF"/>
                </a:solidFill>
              </a:rPr>
              <a:t>Hello, Beta and B students! I hope you are safe and managing to study at home. Today, I’m going to demonstrate how to write a persuasive paragraph about smartphones. </a:t>
            </a:r>
            <a:endParaRPr kumimoji="1" lang="ja-JP" altLang="en-US" dirty="0">
              <a:solidFill>
                <a:srgbClr val="3366FF"/>
              </a:solidFill>
            </a:endParaRPr>
          </a:p>
        </p:txBody>
      </p:sp>
      <p:pic>
        <p:nvPicPr>
          <p:cNvPr id="4" name="コンテンツ プレースホルダー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946904" y="3279774"/>
            <a:ext cx="2481948" cy="3181985"/>
          </a:xfrm>
        </p:spPr>
      </p:pic>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62952264"/>
      </p:ext>
    </p:extLst>
  </p:cSld>
  <p:clrMapOvr>
    <a:masterClrMapping/>
  </p:clrMapOvr>
  <mc:AlternateContent xmlns:mc="http://schemas.openxmlformats.org/markup-compatibility/2006" xmlns:p14="http://schemas.microsoft.com/office/powerpoint/2010/main">
    <mc:Choice Requires="p14">
      <p:transition spd="slow" p14:dur="2000" advTm="17794"/>
    </mc:Choice>
    <mc:Fallback xmlns="">
      <p:transition spd="slow" advTm="177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365125"/>
            <a:ext cx="10515600" cy="5096891"/>
          </a:xfrm>
        </p:spPr>
        <p:txBody>
          <a:bodyPr>
            <a:normAutofit/>
          </a:bodyPr>
          <a:lstStyle/>
          <a:p>
            <a:r>
              <a:rPr lang="en-US" altLang="ja-JP" dirty="0">
                <a:solidFill>
                  <a:srgbClr val="3366FF"/>
                </a:solidFill>
              </a:rPr>
              <a:t>In your assignment number two, you are asked to choose </a:t>
            </a:r>
            <a:r>
              <a:rPr lang="en-US" altLang="ja-JP" dirty="0"/>
              <a:t>one advantage </a:t>
            </a:r>
            <a:r>
              <a:rPr lang="en-US" altLang="ja-JP" dirty="0">
                <a:solidFill>
                  <a:srgbClr val="3366FF"/>
                </a:solidFill>
              </a:rPr>
              <a:t>of smart phones and </a:t>
            </a:r>
            <a:r>
              <a:rPr lang="en-US" altLang="ja-JP" dirty="0" smtClean="0">
                <a:solidFill>
                  <a:srgbClr val="3366FF"/>
                </a:solidFill>
              </a:rPr>
              <a:t>make </a:t>
            </a:r>
            <a:r>
              <a:rPr lang="en-US" altLang="ja-JP" dirty="0">
                <a:solidFill>
                  <a:srgbClr val="3366FF"/>
                </a:solidFill>
              </a:rPr>
              <a:t>a persuasive point. </a:t>
            </a:r>
            <a:r>
              <a:rPr lang="en-US" altLang="ja-JP" dirty="0" smtClean="0">
                <a:solidFill>
                  <a:srgbClr val="3366FF"/>
                </a:solidFill>
              </a:rPr>
              <a:t>In my demonstration, I will do the opposite. </a:t>
            </a:r>
            <a:r>
              <a:rPr lang="en-US" altLang="ja-JP" dirty="0" smtClean="0"/>
              <a:t>I will choose one disadvantage </a:t>
            </a:r>
            <a:r>
              <a:rPr lang="en-US" altLang="ja-JP" dirty="0" smtClean="0">
                <a:solidFill>
                  <a:srgbClr val="3366FF"/>
                </a:solidFill>
              </a:rPr>
              <a:t>of smart phones and make a persuasive point. The process will be the same.</a:t>
            </a:r>
            <a:endParaRPr kumimoji="1" lang="ja-JP" altLang="en-US" dirty="0"/>
          </a:p>
        </p:txBody>
      </p:sp>
      <p:sp>
        <p:nvSpPr>
          <p:cNvPr id="3" name="コンテンツ プレースホルダー 2"/>
          <p:cNvSpPr>
            <a:spLocks noGrp="1"/>
          </p:cNvSpPr>
          <p:nvPr>
            <p:ph idx="1"/>
          </p:nvPr>
        </p:nvSpPr>
        <p:spPr>
          <a:xfrm>
            <a:off x="838200" y="6083807"/>
            <a:ext cx="10515600" cy="93155"/>
          </a:xfrm>
        </p:spPr>
        <p:txBody>
          <a:bodyPr>
            <a:normAutofit fontScale="25000" lnSpcReduction="20000"/>
          </a:bodyPr>
          <a:lstStyle/>
          <a:p>
            <a:endParaRPr kumimoji="1" lang="ja-JP" altLang="en-US" dirty="0"/>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34153488"/>
      </p:ext>
    </p:extLst>
  </p:cSld>
  <p:clrMapOvr>
    <a:masterClrMapping/>
  </p:clrMapOvr>
  <mc:AlternateContent xmlns:mc="http://schemas.openxmlformats.org/markup-compatibility/2006" xmlns:p14="http://schemas.microsoft.com/office/powerpoint/2010/main">
    <mc:Choice Requires="p14">
      <p:transition spd="slow" p14:dur="2000" advTm="38988"/>
    </mc:Choice>
    <mc:Fallback xmlns="">
      <p:transition spd="slow" advTm="38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365125"/>
            <a:ext cx="10515600" cy="5811838"/>
          </a:xfrm>
        </p:spPr>
        <p:txBody>
          <a:bodyPr>
            <a:normAutofit/>
          </a:bodyPr>
          <a:lstStyle/>
          <a:p>
            <a:r>
              <a:rPr kumimoji="1" lang="en-US" altLang="ja-JP" dirty="0" smtClean="0"/>
              <a:t>First, I’m going to fill out a plan for my paragraph. </a:t>
            </a:r>
            <a:r>
              <a:rPr kumimoji="1" lang="en-US" altLang="ja-JP" u="sng" dirty="0" smtClean="0"/>
              <a:t>I advise you to begin with a plan whenever you write an assignment. </a:t>
            </a:r>
            <a:r>
              <a:rPr kumimoji="1" lang="en-US" altLang="ja-JP" dirty="0" smtClean="0"/>
              <a:t>The plan will help you to think through your ideas and will let you see whether your supporting sentences really support your topic sentence before you spend time writing your paragraph.  </a:t>
            </a:r>
            <a:endParaRPr kumimoji="1" lang="ja-JP" altLang="en-US" dirty="0"/>
          </a:p>
        </p:txBody>
      </p:sp>
      <p:sp>
        <p:nvSpPr>
          <p:cNvPr id="3" name="コンテンツ プレースホルダー 2"/>
          <p:cNvSpPr>
            <a:spLocks noGrp="1"/>
          </p:cNvSpPr>
          <p:nvPr>
            <p:ph idx="1"/>
          </p:nvPr>
        </p:nvSpPr>
        <p:spPr>
          <a:xfrm flipV="1">
            <a:off x="838200" y="6176962"/>
            <a:ext cx="10515600" cy="211645"/>
          </a:xfrm>
        </p:spPr>
        <p:txBody>
          <a:bodyPr>
            <a:normAutofit fontScale="40000" lnSpcReduction="20000"/>
          </a:bodyPr>
          <a:lstStyle/>
          <a:p>
            <a:endParaRPr kumimoji="1" lang="ja-JP" altLang="en-US" dirty="0"/>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49108183"/>
      </p:ext>
    </p:extLst>
  </p:cSld>
  <p:clrMapOvr>
    <a:masterClrMapping/>
  </p:clrMapOvr>
  <mc:AlternateContent xmlns:mc="http://schemas.openxmlformats.org/markup-compatibility/2006" xmlns:p14="http://schemas.microsoft.com/office/powerpoint/2010/main">
    <mc:Choice Requires="p14">
      <p:transition spd="slow" p14:dur="2000" advTm="42757"/>
    </mc:Choice>
    <mc:Fallback xmlns="">
      <p:transition spd="slow" advTm="42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en-US" altLang="ja-JP" sz="6000" dirty="0" smtClean="0">
                <a:solidFill>
                  <a:srgbClr val="CC0099"/>
                </a:solidFill>
                <a:latin typeface="+mn-lt"/>
              </a:rPr>
              <a:t>Let’s begin! </a:t>
            </a:r>
            <a:endParaRPr kumimoji="1" lang="ja-JP" altLang="en-US" sz="6000" dirty="0">
              <a:solidFill>
                <a:srgbClr val="CC0099"/>
              </a:solidFill>
              <a:latin typeface="+mn-lt"/>
            </a:endParaRPr>
          </a:p>
        </p:txBody>
      </p:sp>
      <p:pic>
        <p:nvPicPr>
          <p:cNvPr id="4" name="コンテンツ プレースホルダー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938272" y="1994186"/>
            <a:ext cx="5714076" cy="4321270"/>
          </a:xfrm>
        </p:spPr>
      </p:pic>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62539599"/>
      </p:ext>
    </p:extLst>
  </p:cSld>
  <p:clrMapOvr>
    <a:masterClrMapping/>
  </p:clrMapOvr>
  <mc:AlternateContent xmlns:mc="http://schemas.openxmlformats.org/markup-compatibility/2006" xmlns:p14="http://schemas.microsoft.com/office/powerpoint/2010/main">
    <mc:Choice Requires="p14">
      <p:transition spd="slow" p14:dur="2000" advTm="3403"/>
    </mc:Choice>
    <mc:Fallback xmlns="">
      <p:transition spd="slow" advTm="3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My plan for a disadvantage of smart phones:</a:t>
            </a:r>
            <a:endParaRPr kumimoji="1" lang="ja-JP" altLang="en-US" dirty="0"/>
          </a:p>
        </p:txBody>
      </p:sp>
      <p:sp>
        <p:nvSpPr>
          <p:cNvPr id="3" name="コンテンツ プレースホルダー 2"/>
          <p:cNvSpPr>
            <a:spLocks noGrp="1"/>
          </p:cNvSpPr>
          <p:nvPr>
            <p:ph idx="1"/>
          </p:nvPr>
        </p:nvSpPr>
        <p:spPr/>
        <p:txBody>
          <a:bodyPr>
            <a:normAutofit lnSpcReduction="10000"/>
          </a:bodyPr>
          <a:lstStyle/>
          <a:p>
            <a:pPr marL="0" indent="0">
              <a:buNone/>
            </a:pPr>
            <a:r>
              <a:rPr kumimoji="1" lang="en-US" altLang="ja-JP" dirty="0" smtClean="0"/>
              <a:t>Topic: </a:t>
            </a:r>
            <a:r>
              <a:rPr kumimoji="1" lang="en-US" altLang="ja-JP" dirty="0" smtClean="0">
                <a:solidFill>
                  <a:srgbClr val="FF0000"/>
                </a:solidFill>
                <a:latin typeface="Bradley Hand ITC" panose="03070402050302030203" pitchFamily="66" charset="0"/>
              </a:rPr>
              <a:t>smart phones</a:t>
            </a:r>
          </a:p>
          <a:p>
            <a:pPr marL="0" indent="0">
              <a:buNone/>
            </a:pPr>
            <a:r>
              <a:rPr lang="en-US" altLang="ja-JP" dirty="0" smtClean="0"/>
              <a:t>Controlling idea: </a:t>
            </a:r>
            <a:r>
              <a:rPr lang="en-US" altLang="ja-JP" dirty="0" smtClean="0">
                <a:solidFill>
                  <a:srgbClr val="00B0F0"/>
                </a:solidFill>
                <a:latin typeface="Bradley Hand ITC" panose="03070402050302030203" pitchFamily="66" charset="0"/>
              </a:rPr>
              <a:t>allow companies to manipulate people</a:t>
            </a:r>
          </a:p>
          <a:p>
            <a:pPr marL="0" indent="0">
              <a:buNone/>
            </a:pPr>
            <a:r>
              <a:rPr kumimoji="1" lang="en-US" altLang="ja-JP" dirty="0" smtClean="0"/>
              <a:t>Topic sentence: </a:t>
            </a:r>
            <a:r>
              <a:rPr kumimoji="1" lang="en-US" altLang="ja-JP" dirty="0" smtClean="0">
                <a:latin typeface="Bradley Hand ITC" panose="03070402050302030203" pitchFamily="66" charset="0"/>
              </a:rPr>
              <a:t>Smart phones allow companies to manipulate people.</a:t>
            </a:r>
          </a:p>
          <a:p>
            <a:pPr marL="0" indent="0">
              <a:buNone/>
            </a:pPr>
            <a:r>
              <a:rPr lang="en-US" altLang="ja-JP" dirty="0" smtClean="0"/>
              <a:t>Supporting sentences:</a:t>
            </a:r>
          </a:p>
          <a:p>
            <a:pPr marL="0" indent="0">
              <a:buNone/>
            </a:pPr>
            <a:r>
              <a:rPr kumimoji="1" lang="en-US" altLang="ja-JP" dirty="0" smtClean="0">
                <a:solidFill>
                  <a:srgbClr val="FF66FF"/>
                </a:solidFill>
                <a:latin typeface="Bradley Hand ITC" panose="03070402050302030203" pitchFamily="66" charset="0"/>
              </a:rPr>
              <a:t>1. Companies collect data from your smart phone use and target you with advertisements.</a:t>
            </a:r>
          </a:p>
          <a:p>
            <a:pPr marL="0" indent="0">
              <a:buNone/>
            </a:pPr>
            <a:r>
              <a:rPr lang="en-US" altLang="ja-JP" dirty="0" smtClean="0">
                <a:solidFill>
                  <a:srgbClr val="FF66FF"/>
                </a:solidFill>
                <a:latin typeface="Bradley Hand ITC" panose="03070402050302030203" pitchFamily="66" charset="0"/>
              </a:rPr>
              <a:t>2. Companies sell your data to other companies which also target you with ads</a:t>
            </a:r>
          </a:p>
          <a:p>
            <a:pPr marL="0" indent="0">
              <a:buNone/>
            </a:pPr>
            <a:r>
              <a:rPr lang="en-US" altLang="ja-JP" dirty="0" smtClean="0"/>
              <a:t>Concluding sentence: </a:t>
            </a:r>
            <a:r>
              <a:rPr lang="en-US" altLang="ja-JP" dirty="0" smtClean="0">
                <a:solidFill>
                  <a:srgbClr val="00B050"/>
                </a:solidFill>
                <a:latin typeface="Bradley Hand ITC" panose="03070402050302030203" pitchFamily="66" charset="0"/>
              </a:rPr>
              <a:t>In these ways, companies use smart phones to control people’s purchasing habits.</a:t>
            </a:r>
            <a:endParaRPr kumimoji="1" lang="ja-JP" altLang="en-US" dirty="0"/>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37238936"/>
      </p:ext>
    </p:extLst>
  </p:cSld>
  <p:clrMapOvr>
    <a:masterClrMapping/>
  </p:clrMapOvr>
  <mc:AlternateContent xmlns:mc="http://schemas.openxmlformats.org/markup-compatibility/2006" xmlns:p14="http://schemas.microsoft.com/office/powerpoint/2010/main">
    <mc:Choice Requires="p14">
      <p:transition spd="slow" p14:dur="2000" advTm="90904"/>
    </mc:Choice>
    <mc:Fallback xmlns="">
      <p:transition spd="slow" advTm="90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365125"/>
            <a:ext cx="10515600" cy="2841371"/>
          </a:xfrm>
        </p:spPr>
        <p:txBody>
          <a:bodyPr>
            <a:normAutofit fontScale="90000"/>
          </a:bodyPr>
          <a:lstStyle/>
          <a:p>
            <a:r>
              <a:rPr lang="en-US" altLang="ja-JP" dirty="0" smtClean="0"/>
              <a:t>In a persuasive essay, you need to try to change your reader’s ideas by encouraging them to agree with your viewpoint. You can do this by explaining your opinion, by giving examples to illustrate what you mean and by using emotive language.</a:t>
            </a:r>
            <a:endParaRPr kumimoji="1" lang="ja-JP" altLang="en-US" dirty="0"/>
          </a:p>
        </p:txBody>
      </p:sp>
      <p:sp>
        <p:nvSpPr>
          <p:cNvPr id="8" name="コンテンツ プレースホルダー 7"/>
          <p:cNvSpPr>
            <a:spLocks noGrp="1"/>
          </p:cNvSpPr>
          <p:nvPr>
            <p:ph idx="1"/>
          </p:nvPr>
        </p:nvSpPr>
        <p:spPr>
          <a:xfrm>
            <a:off x="838200" y="3206496"/>
            <a:ext cx="10515600" cy="2970467"/>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indent="0">
              <a:buNone/>
            </a:pPr>
            <a:r>
              <a:rPr lang="en-US" altLang="ja-JP" sz="4400" dirty="0">
                <a:solidFill>
                  <a:srgbClr val="3366FF"/>
                </a:solidFill>
                <a:latin typeface="+mj-lt"/>
              </a:rPr>
              <a:t>OK. Now I am ready to write my first draft. When I have finished, I will read it through and think about how I can improve it. Here we go…</a:t>
            </a:r>
            <a:endParaRPr lang="ja-JP" altLang="en-US" sz="4400" dirty="0">
              <a:solidFill>
                <a:srgbClr val="3366FF"/>
              </a:solidFill>
              <a:latin typeface="+mj-lt"/>
            </a:endParaRPr>
          </a:p>
          <a:p>
            <a:pPr marL="0" indent="0">
              <a:buNone/>
            </a:pPr>
            <a:endParaRPr kumimoji="1" lang="ja-JP" altLang="en-US" dirty="0"/>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92874823"/>
      </p:ext>
    </p:extLst>
  </p:cSld>
  <p:clrMapOvr>
    <a:masterClrMapping/>
  </p:clrMapOvr>
  <mc:AlternateContent xmlns:mc="http://schemas.openxmlformats.org/markup-compatibility/2006" xmlns:p14="http://schemas.microsoft.com/office/powerpoint/2010/main">
    <mc:Choice Requires="p14">
      <p:transition spd="slow" p14:dur="2000" advTm="46653"/>
    </mc:Choice>
    <mc:Fallback xmlns="">
      <p:transition spd="slow" advTm="466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solidFill>
                  <a:srgbClr val="3366FF"/>
                </a:solidFill>
              </a:rPr>
              <a:t>Draft 1:</a:t>
            </a:r>
            <a:endParaRPr kumimoji="1" lang="ja-JP" altLang="en-US" dirty="0">
              <a:solidFill>
                <a:srgbClr val="3366FF"/>
              </a:solidFill>
            </a:endParaRPr>
          </a:p>
        </p:txBody>
      </p:sp>
      <p:sp>
        <p:nvSpPr>
          <p:cNvPr id="3" name="コンテンツ プレースホルダー 2"/>
          <p:cNvSpPr>
            <a:spLocks noGrp="1"/>
          </p:cNvSpPr>
          <p:nvPr>
            <p:ph idx="1"/>
          </p:nvPr>
        </p:nvSpPr>
        <p:spPr>
          <a:xfrm>
            <a:off x="231648" y="2206753"/>
            <a:ext cx="11728704" cy="3108960"/>
          </a:xfrm>
        </p:spPr>
        <p:txBody>
          <a:bodyPr/>
          <a:lstStyle/>
          <a:p>
            <a:pPr marL="0" indent="0">
              <a:buNone/>
            </a:pPr>
            <a:r>
              <a:rPr kumimoji="1" lang="en-US" altLang="ja-JP" dirty="0" smtClean="0">
                <a:solidFill>
                  <a:srgbClr val="FF0000"/>
                </a:solidFill>
              </a:rPr>
              <a:t>            </a:t>
            </a:r>
            <a:r>
              <a:rPr kumimoji="1" lang="en-US" altLang="ja-JP" dirty="0" smtClean="0">
                <a:solidFill>
                  <a:srgbClr val="FF0000"/>
                </a:solidFill>
                <a:latin typeface="Bradley Hand ITC" panose="03070402050302030203" pitchFamily="66" charset="0"/>
              </a:rPr>
              <a:t>Smart phones </a:t>
            </a:r>
            <a:r>
              <a:rPr kumimoji="1" lang="en-US" altLang="ja-JP" dirty="0" smtClean="0">
                <a:solidFill>
                  <a:srgbClr val="00B0F0"/>
                </a:solidFill>
                <a:latin typeface="Bradley Hand ITC" panose="03070402050302030203" pitchFamily="66" charset="0"/>
              </a:rPr>
              <a:t>allow companies to manipulate customers. </a:t>
            </a:r>
            <a:r>
              <a:rPr kumimoji="1" lang="en-US" altLang="ja-JP" dirty="0" smtClean="0">
                <a:solidFill>
                  <a:srgbClr val="FF66FF"/>
                </a:solidFill>
                <a:latin typeface="Bradley Hand ITC" panose="03070402050302030203" pitchFamily="66" charset="0"/>
              </a:rPr>
              <a:t>Companies are continually collecting data about people’s smart phone use. They use this information to target them and their friends, enticing them with advertisements to buy things. These companies sometimes sell the data they collect to third-party companies which also target people on their phones with advertisements. </a:t>
            </a:r>
            <a:r>
              <a:rPr kumimoji="1" lang="en-US" altLang="ja-JP" dirty="0" smtClean="0">
                <a:solidFill>
                  <a:srgbClr val="00B050"/>
                </a:solidFill>
                <a:latin typeface="Bradley Hand ITC" panose="03070402050302030203" pitchFamily="66" charset="0"/>
              </a:rPr>
              <a:t>In these ways, companies use smart phones to control people’s purchasing habits. </a:t>
            </a:r>
            <a:endParaRPr kumimoji="1" lang="ja-JP" altLang="en-US" dirty="0">
              <a:solidFill>
                <a:srgbClr val="00B050"/>
              </a:solidFill>
            </a:endParaRPr>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41793404"/>
      </p:ext>
    </p:extLst>
  </p:cSld>
  <p:clrMapOvr>
    <a:masterClrMapping/>
  </p:clrMapOvr>
  <mc:AlternateContent xmlns:mc="http://schemas.openxmlformats.org/markup-compatibility/2006" xmlns:p14="http://schemas.microsoft.com/office/powerpoint/2010/main">
    <mc:Choice Requires="p14">
      <p:transition spd="slow" p14:dur="2000" advTm="40870"/>
    </mc:Choice>
    <mc:Fallback xmlns="">
      <p:transition spd="slow" advTm="40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12064" y="268224"/>
            <a:ext cx="10515600" cy="1569593"/>
          </a:xfrm>
        </p:spPr>
        <p:txBody>
          <a:bodyPr>
            <a:normAutofit fontScale="90000"/>
          </a:bodyPr>
          <a:lstStyle/>
          <a:p>
            <a:r>
              <a:rPr kumimoji="1" lang="en-US" altLang="ja-JP" dirty="0" smtClean="0"/>
              <a:t>OK. It’s looking good, but I think I can improve it. I’m going to add some adverbs to connect my ideas.</a:t>
            </a:r>
            <a:endParaRPr kumimoji="1" lang="ja-JP" altLang="en-US" dirty="0"/>
          </a:p>
        </p:txBody>
      </p:sp>
      <p:sp>
        <p:nvSpPr>
          <p:cNvPr id="3" name="コンテンツ プレースホルダー 2"/>
          <p:cNvSpPr>
            <a:spLocks noGrp="1"/>
          </p:cNvSpPr>
          <p:nvPr>
            <p:ph idx="1"/>
          </p:nvPr>
        </p:nvSpPr>
        <p:spPr>
          <a:xfrm>
            <a:off x="512064" y="1837817"/>
            <a:ext cx="11216640" cy="4351338"/>
          </a:xfrm>
        </p:spPr>
        <p:txBody>
          <a:bodyPr/>
          <a:lstStyle/>
          <a:p>
            <a:pPr marL="0" indent="0">
              <a:buNone/>
            </a:pPr>
            <a:r>
              <a:rPr kumimoji="1" lang="en-US" altLang="ja-JP" dirty="0" smtClean="0">
                <a:solidFill>
                  <a:srgbClr val="3366FF"/>
                </a:solidFill>
                <a:latin typeface="+mj-lt"/>
              </a:rPr>
              <a:t>Draft 2:</a:t>
            </a:r>
          </a:p>
          <a:p>
            <a:pPr marL="0" indent="0">
              <a:buNone/>
            </a:pPr>
            <a:r>
              <a:rPr lang="en-US" altLang="ja-JP" dirty="0" smtClean="0">
                <a:solidFill>
                  <a:srgbClr val="FF0000"/>
                </a:solidFill>
              </a:rPr>
              <a:t>            </a:t>
            </a:r>
            <a:r>
              <a:rPr lang="en-US" altLang="ja-JP" dirty="0" smtClean="0">
                <a:solidFill>
                  <a:srgbClr val="FF0000"/>
                </a:solidFill>
                <a:latin typeface="Bradley Hand ITC" panose="03070402050302030203" pitchFamily="66" charset="0"/>
              </a:rPr>
              <a:t>Smart phones </a:t>
            </a:r>
            <a:r>
              <a:rPr lang="en-US" altLang="ja-JP" dirty="0" smtClean="0">
                <a:solidFill>
                  <a:srgbClr val="00B0F0"/>
                </a:solidFill>
                <a:latin typeface="Bradley Hand ITC" panose="03070402050302030203" pitchFamily="66" charset="0"/>
              </a:rPr>
              <a:t>allow companies to manipulate customers. </a:t>
            </a:r>
            <a:r>
              <a:rPr lang="en-US" altLang="ja-JP" dirty="0" smtClean="0">
                <a:latin typeface="Bradley Hand ITC" panose="03070402050302030203" pitchFamily="66" charset="0"/>
              </a:rPr>
              <a:t>First, </a:t>
            </a:r>
            <a:r>
              <a:rPr lang="en-US" altLang="ja-JP" dirty="0" smtClean="0">
                <a:solidFill>
                  <a:srgbClr val="FF66FF"/>
                </a:solidFill>
                <a:latin typeface="Bradley Hand ITC" panose="03070402050302030203" pitchFamily="66" charset="0"/>
              </a:rPr>
              <a:t>companies are continually collecting data about people’s smart phone use. They use this information to target them and their friends, enticing them, with advertisements, to buy things. </a:t>
            </a:r>
            <a:r>
              <a:rPr lang="en-US" altLang="ja-JP" dirty="0" smtClean="0">
                <a:latin typeface="Bradley Hand ITC" panose="03070402050302030203" pitchFamily="66" charset="0"/>
              </a:rPr>
              <a:t>Moreover, </a:t>
            </a:r>
            <a:r>
              <a:rPr lang="en-US" altLang="ja-JP" dirty="0" smtClean="0">
                <a:solidFill>
                  <a:srgbClr val="FF66FF"/>
                </a:solidFill>
                <a:latin typeface="Bradley Hand ITC" panose="03070402050302030203" pitchFamily="66" charset="0"/>
              </a:rPr>
              <a:t>these companies sometimes sell the data they collect to third-party companies which also target people on their phones with advertisements. </a:t>
            </a:r>
            <a:r>
              <a:rPr lang="en-US" altLang="ja-JP" dirty="0" smtClean="0">
                <a:solidFill>
                  <a:srgbClr val="00B050"/>
                </a:solidFill>
                <a:latin typeface="Bradley Hand ITC" panose="03070402050302030203" pitchFamily="66" charset="0"/>
              </a:rPr>
              <a:t>In these ways, companies use smart phones to control people’s purchasing habits. </a:t>
            </a:r>
            <a:endParaRPr kumimoji="1" lang="en-US" altLang="ja-JP" dirty="0" smtClean="0">
              <a:solidFill>
                <a:srgbClr val="3366FF"/>
              </a:solidFill>
              <a:latin typeface="+mj-lt"/>
            </a:endParaRPr>
          </a:p>
          <a:p>
            <a:endParaRPr kumimoji="1" lang="ja-JP" altLang="en-US" dirty="0">
              <a:solidFill>
                <a:srgbClr val="3366FF"/>
              </a:solidFill>
            </a:endParaRPr>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67515594"/>
      </p:ext>
    </p:extLst>
  </p:cSld>
  <p:clrMapOvr>
    <a:masterClrMapping/>
  </p:clrMapOvr>
  <mc:AlternateContent xmlns:mc="http://schemas.openxmlformats.org/markup-compatibility/2006" xmlns:p14="http://schemas.microsoft.com/office/powerpoint/2010/main">
    <mc:Choice Requires="p14">
      <p:transition spd="slow" p14:dur="2000" advTm="54773"/>
    </mc:Choice>
    <mc:Fallback xmlns="">
      <p:transition spd="slow" advTm="547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185</TotalTime>
  <Words>1324</Words>
  <Application>Microsoft Office PowerPoint</Application>
  <PresentationFormat>ワイド画面</PresentationFormat>
  <Paragraphs>41</Paragraphs>
  <Slides>17</Slides>
  <Notes>0</Notes>
  <HiddenSlides>0</HiddenSlides>
  <MMClips>17</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17</vt:i4>
      </vt:variant>
    </vt:vector>
  </HeadingPairs>
  <TitlesOfParts>
    <vt:vector size="23" baseType="lpstr">
      <vt:lpstr>ＭＳ Ｐゴシック</vt:lpstr>
      <vt:lpstr>Arial</vt:lpstr>
      <vt:lpstr>Bradley Hand ITC</vt:lpstr>
      <vt:lpstr>Calibri</vt:lpstr>
      <vt:lpstr>Calibri Light</vt:lpstr>
      <vt:lpstr>Office テーマ</vt:lpstr>
      <vt:lpstr>How to write a persuasive paragraph</vt:lpstr>
      <vt:lpstr>Hello, Beta and B students! I hope you are safe and managing to study at home. Today, I’m going to demonstrate how to write a persuasive paragraph about smartphones. </vt:lpstr>
      <vt:lpstr>In your assignment number two, you are asked to choose one advantage of smart phones and make a persuasive point. In my demonstration, I will do the opposite. I will choose one disadvantage of smart phones and make a persuasive point. The process will be the same.</vt:lpstr>
      <vt:lpstr>First, I’m going to fill out a plan for my paragraph. I advise you to begin with a plan whenever you write an assignment. The plan will help you to think through your ideas and will let you see whether your supporting sentences really support your topic sentence before you spend time writing your paragraph.  </vt:lpstr>
      <vt:lpstr>Let’s begin! </vt:lpstr>
      <vt:lpstr>My plan for a disadvantage of smart phones:</vt:lpstr>
      <vt:lpstr>In a persuasive essay, you need to try to change your reader’s ideas by encouraging them to agree with your viewpoint. You can do this by explaining your opinion, by giving examples to illustrate what you mean and by using emotive language.</vt:lpstr>
      <vt:lpstr>Draft 1:</vt:lpstr>
      <vt:lpstr>OK. It’s looking good, but I think I can improve it. I’m going to add some adverbs to connect my ideas.</vt:lpstr>
      <vt:lpstr>Great. I like it, but I think I can put in some extra information to make it more real and more persuasive…</vt:lpstr>
      <vt:lpstr>OK, great. Oh… I just read it and realized that I used the word, “companies” five times! I wonder if there is a synonym I can use to make my sentences less repetitive and more stylish…</vt:lpstr>
      <vt:lpstr>Anyway, I found the word, “business” as a synonym for the word “company”. Let’s try…</vt:lpstr>
      <vt:lpstr>OK, I’m feeling happier with my work, but because this is a persuasive paragraph, I think I will add one or two emotive adjectives to awaken my reader’s sense of outrage at what these companies are doing. It’s a clever way to work on changing my reader’s mind without them realizing it! Here goes…</vt:lpstr>
      <vt:lpstr>PowerPoint プレゼンテーション</vt:lpstr>
      <vt:lpstr>OK. Now I’m happy with my paragraph! Let’s put it all together…</vt:lpstr>
      <vt:lpstr>Yeah! I’ve finished! Good luck with your assignments! Make sure you start with a plan! Don’t forget, you need a strong topic sentence showing the reader how you feel about the topic you are writing about and then you need to argue your point in your supporting sentences and extra information.</vt:lpstr>
      <vt:lpstr>Please Keep watching tosaenglish.com for more lessons. Take care and stay safe!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write a persuasive paragraph</dc:title>
  <dc:creator>OWNER</dc:creator>
  <cp:lastModifiedBy>OWNER</cp:lastModifiedBy>
  <cp:revision>28</cp:revision>
  <dcterms:created xsi:type="dcterms:W3CDTF">2020-04-27T03:01:23Z</dcterms:created>
  <dcterms:modified xsi:type="dcterms:W3CDTF">2020-04-28T03:11:00Z</dcterms:modified>
</cp:coreProperties>
</file>