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CC"/>
    <a:srgbClr val="CC66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9" d="100"/>
          <a:sy n="79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75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55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5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02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66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36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60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10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94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80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28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3DCE5-7A21-4D8C-8B19-065E13BAB224}" type="datetimeFigureOut">
              <a:rPr kumimoji="1" lang="ja-JP" altLang="en-US" smtClean="0"/>
              <a:t>2020/4/21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8E273-C874-432B-9F77-067D3F9C42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11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Assignment 1: </a:t>
            </a:r>
            <a:br>
              <a:rPr kumimoji="1" lang="en-US" altLang="ja-JP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kumimoji="1" lang="en-US" altLang="ja-JP" b="1" dirty="0" smtClean="0">
                <a:solidFill>
                  <a:srgbClr val="FF99CC"/>
                </a:solidFill>
                <a:latin typeface="Century Gothic" panose="020B0502020202020204" pitchFamily="34" charset="0"/>
              </a:rPr>
              <a:t>Me (Self-introduction)</a:t>
            </a:r>
            <a:endParaRPr kumimoji="1" lang="ja-JP" altLang="en-US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Century Gothic" panose="020B0502020202020204" pitchFamily="34" charset="0"/>
              </a:rPr>
              <a:t>How to structure a paragraph in English!</a:t>
            </a:r>
            <a:endParaRPr kumimoji="1" lang="ja-JP" alt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6"/>
    </mc:Choice>
    <mc:Fallback xmlns="">
      <p:transition spd="slow" advTm="5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+mn-lt"/>
              </a:rPr>
              <a:t>So, let’s now look at my topic sentence with my basic supporting sentences…</a:t>
            </a:r>
            <a:r>
              <a:rPr lang="en-US" altLang="ja-JP" dirty="0" smtClean="0">
                <a:latin typeface="Century Gothic" panose="020B0502020202020204" pitchFamily="34" charset="0"/>
              </a:rPr>
              <a:t/>
            </a:r>
            <a:br>
              <a:rPr lang="en-US" altLang="ja-JP" dirty="0" smtClean="0">
                <a:latin typeface="Century Gothic" panose="020B0502020202020204" pitchFamily="34" charset="0"/>
              </a:rPr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	</a:t>
            </a:r>
            <a:r>
              <a:rPr lang="en-US" altLang="ja-JP" sz="4300" dirty="0" smtClean="0">
                <a:solidFill>
                  <a:srgbClr val="FF0000"/>
                </a:solidFill>
              </a:rPr>
              <a:t>My family </a:t>
            </a:r>
            <a:r>
              <a:rPr lang="en-US" altLang="ja-JP" sz="4300" dirty="0" smtClean="0">
                <a:solidFill>
                  <a:srgbClr val="00B0F0"/>
                </a:solidFill>
              </a:rPr>
              <a:t>has helped me learn about the world. </a:t>
            </a:r>
            <a:r>
              <a:rPr lang="en-US" altLang="ja-JP" sz="4300" dirty="0" smtClean="0">
                <a:solidFill>
                  <a:srgbClr val="FF99CC"/>
                </a:solidFill>
              </a:rPr>
              <a:t>My family is European. My </a:t>
            </a:r>
            <a:r>
              <a:rPr lang="en-US" altLang="ja-JP" sz="4300" dirty="0">
                <a:solidFill>
                  <a:srgbClr val="FF99CC"/>
                </a:solidFill>
              </a:rPr>
              <a:t>mother and </a:t>
            </a:r>
            <a:r>
              <a:rPr lang="en-US" altLang="ja-JP" sz="4300" dirty="0" smtClean="0">
                <a:solidFill>
                  <a:srgbClr val="FF99CC"/>
                </a:solidFill>
              </a:rPr>
              <a:t>sister emigrated </a:t>
            </a:r>
            <a:r>
              <a:rPr lang="en-US" altLang="ja-JP" sz="4300" dirty="0">
                <a:solidFill>
                  <a:srgbClr val="FF99CC"/>
                </a:solidFill>
              </a:rPr>
              <a:t>to </a:t>
            </a:r>
            <a:r>
              <a:rPr lang="en-US" altLang="ja-JP" sz="4300" dirty="0" smtClean="0">
                <a:solidFill>
                  <a:srgbClr val="FF99CC"/>
                </a:solidFill>
              </a:rPr>
              <a:t>America. My husband is from Japan.</a:t>
            </a:r>
          </a:p>
          <a:p>
            <a:endParaRPr lang="en-US" altLang="ja-JP" dirty="0">
              <a:solidFill>
                <a:srgbClr val="FF99CC"/>
              </a:solidFill>
            </a:endParaRPr>
          </a:p>
          <a:p>
            <a:pPr marL="0" indent="0">
              <a:buNone/>
            </a:pPr>
            <a:r>
              <a:rPr lang="en-US" altLang="ja-JP" dirty="0" smtClean="0"/>
              <a:t>This is ok, but it’s a bit boring. It’s like a list. </a:t>
            </a:r>
            <a:r>
              <a:rPr lang="en-US" altLang="ja-JP" dirty="0"/>
              <a:t>I</a:t>
            </a:r>
            <a:r>
              <a:rPr lang="en-US" altLang="ja-JP" dirty="0" smtClean="0"/>
              <a:t>t’s too short, too simple and doesn’t really explain </a:t>
            </a:r>
            <a:r>
              <a:rPr lang="en-US" altLang="ja-JP" dirty="0" smtClean="0"/>
              <a:t>how these things helped me learn about the world. 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I need to use some </a:t>
            </a:r>
            <a:r>
              <a:rPr lang="en-US" altLang="ja-JP" b="1" dirty="0" smtClean="0"/>
              <a:t>connecting words </a:t>
            </a:r>
            <a:r>
              <a:rPr lang="en-US" altLang="ja-JP" dirty="0" smtClean="0"/>
              <a:t>and I need to give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some extra information.</a:t>
            </a:r>
          </a:p>
          <a:p>
            <a:pPr marL="0" indent="0">
              <a:buNone/>
            </a:pPr>
            <a:endParaRPr lang="ja-JP" altLang="en-US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3"/>
    </mc:Choice>
    <mc:Fallback xmlns="">
      <p:transition spd="slow" advTm="4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Let’s now add some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extra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information</a:t>
            </a:r>
            <a:r>
              <a:rPr kumimoji="1" lang="en-US" altLang="ja-JP" dirty="0" smtClean="0">
                <a:latin typeface="+mn-lt"/>
              </a:rPr>
              <a:t> to the basic skeleton of my paragraph…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        My family </a:t>
            </a:r>
            <a:r>
              <a:rPr lang="en-US" altLang="ja-JP" dirty="0" smtClean="0">
                <a:solidFill>
                  <a:srgbClr val="00B0F0"/>
                </a:solidFill>
              </a:rPr>
              <a:t>has helped me learn about the world. </a:t>
            </a:r>
            <a:r>
              <a:rPr lang="en-US" altLang="ja-JP" dirty="0" smtClean="0"/>
              <a:t>First, </a:t>
            </a:r>
            <a:r>
              <a:rPr lang="en-US" altLang="ja-JP" dirty="0">
                <a:solidFill>
                  <a:srgbClr val="FF99CC"/>
                </a:solidFill>
              </a:rPr>
              <a:t>m</a:t>
            </a:r>
            <a:r>
              <a:rPr lang="en-US" altLang="ja-JP" dirty="0" smtClean="0">
                <a:solidFill>
                  <a:srgbClr val="FF99CC"/>
                </a:solidFill>
              </a:rPr>
              <a:t>y family is European.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My father is from England and my mother is Italian. Growing up in England, I visited many castles, played sports like cricket, and studied French and German in school. I also had the chance to travel around Europe and often stayed with my relatives in Italy. </a:t>
            </a:r>
            <a:r>
              <a:rPr lang="en-US" altLang="ja-JP" dirty="0" smtClean="0"/>
              <a:t>However,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in 1997</a:t>
            </a:r>
            <a:r>
              <a:rPr lang="en-US" altLang="ja-JP" dirty="0" smtClean="0">
                <a:solidFill>
                  <a:srgbClr val="CC66FF"/>
                </a:solidFill>
              </a:rPr>
              <a:t>, </a:t>
            </a:r>
            <a:r>
              <a:rPr lang="en-US" altLang="ja-JP" dirty="0" smtClean="0">
                <a:solidFill>
                  <a:srgbClr val="FF99CC"/>
                </a:solidFill>
              </a:rPr>
              <a:t>My mother and sister emigrated to America.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b="1" dirty="0" smtClean="0"/>
              <a:t>Therefore</a:t>
            </a:r>
            <a:r>
              <a:rPr lang="en-US" altLang="ja-JP" dirty="0" smtClean="0"/>
              <a:t>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I watch the American news every evening, follow American politics and love Florida’s beaches! </a:t>
            </a:r>
            <a:r>
              <a:rPr lang="en-US" altLang="ja-JP" dirty="0" smtClean="0"/>
              <a:t>Furthermore, </a:t>
            </a:r>
            <a:r>
              <a:rPr lang="en-US" altLang="ja-JP" dirty="0">
                <a:solidFill>
                  <a:srgbClr val="FF99CC"/>
                </a:solidFill>
              </a:rPr>
              <a:t>m</a:t>
            </a:r>
            <a:r>
              <a:rPr lang="en-US" altLang="ja-JP" dirty="0" smtClean="0">
                <a:solidFill>
                  <a:srgbClr val="FF99CC"/>
                </a:solidFill>
              </a:rPr>
              <a:t>y husband is from Japan!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Thanks to him, I can speak Japanese, I know about Japanese culture and I can cook Japanese food.</a:t>
            </a:r>
          </a:p>
          <a:p>
            <a:pPr marL="457200" lvl="1" indent="0">
              <a:buNone/>
            </a:pPr>
            <a:endParaRPr lang="en-US" altLang="ja-JP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altLang="ja-JP" sz="3600" dirty="0" smtClean="0"/>
              <a:t>OK! It’s looking better! Now I just need a concluding sentence…</a:t>
            </a: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42"/>
    </mc:Choice>
    <mc:Fallback xmlns="">
      <p:transition spd="slow" advTm="7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My</a:t>
            </a:r>
            <a:r>
              <a:rPr kumimoji="1" lang="en-US" altLang="ja-JP" dirty="0" smtClean="0">
                <a:solidFill>
                  <a:srgbClr val="00B050"/>
                </a:solidFill>
                <a:latin typeface="+mn-lt"/>
              </a:rPr>
              <a:t> concluding sentence:</a:t>
            </a:r>
            <a:endParaRPr kumimoji="1" lang="ja-JP" altLang="en-US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</a:t>
            </a:r>
            <a:r>
              <a:rPr kumimoji="1" lang="en-US" altLang="ja-JP" dirty="0" smtClean="0">
                <a:solidFill>
                  <a:srgbClr val="00B050"/>
                </a:solidFill>
              </a:rPr>
              <a:t>concluding sentence </a:t>
            </a:r>
            <a:r>
              <a:rPr kumimoji="1" lang="en-US" altLang="ja-JP" dirty="0" smtClean="0"/>
              <a:t>should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/>
              <a:t>basically say a similar thing </a:t>
            </a:r>
            <a:r>
              <a:rPr lang="en-US" altLang="ja-JP" dirty="0" smtClean="0"/>
              <a:t>to </a:t>
            </a:r>
            <a:r>
              <a:rPr kumimoji="1" lang="en-US" altLang="ja-JP" dirty="0" smtClean="0"/>
              <a:t>the topic sentence, but in different words…</a:t>
            </a:r>
          </a:p>
          <a:p>
            <a:r>
              <a:rPr lang="en-US" altLang="ja-JP" dirty="0" smtClean="0"/>
              <a:t>My topic sentence was: </a:t>
            </a:r>
            <a:r>
              <a:rPr lang="en-US" altLang="ja-JP" dirty="0" smtClean="0">
                <a:solidFill>
                  <a:srgbClr val="FF0000"/>
                </a:solidFill>
              </a:rPr>
              <a:t>My family </a:t>
            </a:r>
            <a:r>
              <a:rPr lang="en-US" altLang="ja-JP" dirty="0" smtClean="0">
                <a:solidFill>
                  <a:srgbClr val="00B0F0"/>
                </a:solidFill>
              </a:rPr>
              <a:t>has helped me learn about the world. </a:t>
            </a:r>
            <a:r>
              <a:rPr lang="en-US" altLang="ja-JP" dirty="0" smtClean="0"/>
              <a:t>So, I need to say something like this in different words.</a:t>
            </a:r>
          </a:p>
          <a:p>
            <a:pPr marL="0" indent="0">
              <a:buNone/>
            </a:pPr>
            <a:r>
              <a:rPr lang="en-US" altLang="ja-JP" dirty="0" smtClean="0"/>
              <a:t>OK, h</a:t>
            </a:r>
            <a:r>
              <a:rPr kumimoji="1" lang="en-US" altLang="ja-JP" dirty="0" smtClean="0"/>
              <a:t>ere goes…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00B050"/>
                </a:solidFill>
              </a:rPr>
              <a:t>In conclusion, my family certainly has </a:t>
            </a:r>
            <a:r>
              <a:rPr lang="en-US" altLang="ja-JP" dirty="0" smtClean="0">
                <a:solidFill>
                  <a:srgbClr val="00B050"/>
                </a:solidFill>
              </a:rPr>
              <a:t>helped me to become a citizen of the world!</a:t>
            </a:r>
            <a:endParaRPr kumimoji="1" lang="en-US" altLang="ja-JP" dirty="0" smtClean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kumimoji="1" lang="en-US" altLang="ja-JP" dirty="0" smtClean="0"/>
              <a:t>OK! Now let’s put it all together!</a:t>
            </a:r>
          </a:p>
          <a:p>
            <a:endParaRPr kumimoji="1" lang="ja-JP" altLang="en-US" dirty="0">
              <a:latin typeface="Century Gothic" panose="020B0502020202020204" pitchFamily="34" charset="0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2"/>
    </mc:Choice>
    <mc:Fallback xmlns="">
      <p:transition spd="slow" advTm="3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</a:rPr>
              <a:t>My Self-introduction Plan: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149013" cy="4351338"/>
          </a:xfrm>
        </p:spPr>
        <p:txBody>
          <a:bodyPr/>
          <a:lstStyle/>
          <a:p>
            <a:r>
              <a:rPr kumimoji="1" lang="en-US" altLang="ja-JP" dirty="0" smtClean="0"/>
              <a:t>Topic sentence: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My family </a:t>
            </a:r>
            <a:r>
              <a:rPr kumimoji="1" lang="en-US" altLang="ja-JP" dirty="0" smtClean="0">
                <a:solidFill>
                  <a:srgbClr val="00B0F0"/>
                </a:solidFill>
              </a:rPr>
              <a:t>has helped me learn about the world.</a:t>
            </a:r>
          </a:p>
          <a:p>
            <a:r>
              <a:rPr lang="en-US" altLang="ja-JP" dirty="0" smtClean="0"/>
              <a:t>Supporting sentences and extra information: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99CC"/>
                </a:solidFill>
              </a:rPr>
              <a:t>  1. My family is European      </a:t>
            </a:r>
            <a:r>
              <a:rPr lang="en-US" altLang="ja-JP" sz="1600" dirty="0" smtClean="0">
                <a:solidFill>
                  <a:schemeClr val="bg1">
                    <a:lumMod val="65000"/>
                  </a:schemeClr>
                </a:solidFill>
              </a:rPr>
              <a:t>I learned about the UK and about other European countries’ culture and </a:t>
            </a:r>
            <a:r>
              <a:rPr lang="en-US" altLang="ja-JP" sz="1400" dirty="0" smtClean="0">
                <a:solidFill>
                  <a:schemeClr val="bg1">
                    <a:lumMod val="65000"/>
                  </a:schemeClr>
                </a:solidFill>
              </a:rPr>
              <a:t>languages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99CC"/>
                </a:solidFill>
              </a:rPr>
              <a:t>  2. My mother and sister emigrated to America     </a:t>
            </a:r>
            <a:r>
              <a:rPr lang="en-US" altLang="ja-JP" sz="1600" dirty="0" smtClean="0">
                <a:solidFill>
                  <a:schemeClr val="bg1">
                    <a:lumMod val="65000"/>
                  </a:schemeClr>
                </a:solidFill>
              </a:rPr>
              <a:t>I learned about American culture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99CC"/>
                </a:solidFill>
              </a:rPr>
              <a:t>  3. My husband is from Japan     </a:t>
            </a:r>
            <a:r>
              <a:rPr lang="en-US" altLang="ja-JP" sz="1600" dirty="0" smtClean="0">
                <a:solidFill>
                  <a:schemeClr val="bg1">
                    <a:lumMod val="65000"/>
                  </a:schemeClr>
                </a:solidFill>
              </a:rPr>
              <a:t>I learned Japanese and about Japanese culture and food</a:t>
            </a:r>
            <a:endParaRPr lang="en-US" altLang="ja-JP" sz="1600" dirty="0" smtClean="0">
              <a:solidFill>
                <a:srgbClr val="FF99CC"/>
              </a:solidFill>
            </a:endParaRPr>
          </a:p>
          <a:p>
            <a:r>
              <a:rPr lang="en-US" altLang="ja-JP" dirty="0" smtClean="0"/>
              <a:t>Concluding sentence: </a:t>
            </a:r>
            <a:r>
              <a:rPr lang="en-US" altLang="ja-JP" dirty="0" smtClean="0">
                <a:solidFill>
                  <a:srgbClr val="00B050"/>
                </a:solidFill>
              </a:rPr>
              <a:t>In conclusion, my family certainly has helped me to become a citizen of the world!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4686301" y="3028950"/>
            <a:ext cx="285750" cy="157163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7767639" y="3524250"/>
            <a:ext cx="285750" cy="157163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224463" y="4036219"/>
            <a:ext cx="285750" cy="157163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4"/>
    </mc:Choice>
    <mc:Fallback xmlns="">
      <p:transition spd="slow" advTm="4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</a:rPr>
              <a:t>Assignment 1: ME (Self-introduction)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0781371" cy="4889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     My family </a:t>
            </a:r>
            <a:r>
              <a:rPr lang="en-US" altLang="ja-JP" dirty="0" smtClean="0">
                <a:solidFill>
                  <a:srgbClr val="00B0F0"/>
                </a:solidFill>
              </a:rPr>
              <a:t>has helped me learn about the world. </a:t>
            </a:r>
            <a:r>
              <a:rPr lang="en-US" altLang="ja-JP" dirty="0" smtClean="0"/>
              <a:t>First, </a:t>
            </a:r>
            <a:r>
              <a:rPr lang="en-US" altLang="ja-JP" dirty="0" smtClean="0">
                <a:solidFill>
                  <a:srgbClr val="FF99CC"/>
                </a:solidFill>
              </a:rPr>
              <a:t>my family is European.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My father is from England and my mother is Italian. Growing up in England, I visited many castles, played sports like cricket, and studied French and German in school. I also had the chance to travel around Europe and often stayed with my relatives in Italy. </a:t>
            </a:r>
            <a:r>
              <a:rPr lang="en-US" altLang="ja-JP" dirty="0" smtClean="0"/>
              <a:t>However,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in 1997</a:t>
            </a:r>
            <a:r>
              <a:rPr lang="en-US" altLang="ja-JP" dirty="0" smtClean="0">
                <a:solidFill>
                  <a:srgbClr val="CC66FF"/>
                </a:solidFill>
              </a:rPr>
              <a:t>, </a:t>
            </a:r>
            <a:r>
              <a:rPr lang="en-US" altLang="ja-JP" dirty="0" smtClean="0">
                <a:solidFill>
                  <a:srgbClr val="FF99CC"/>
                </a:solidFill>
              </a:rPr>
              <a:t>My mother and sister emigrated to America.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ja-JP" b="1" dirty="0" smtClean="0"/>
              <a:t>Therefore</a:t>
            </a:r>
            <a:r>
              <a:rPr lang="en-US" altLang="ja-JP" dirty="0" smtClean="0"/>
              <a:t>,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I watch the American news every evening, follow American politics and love Florida’s beaches! </a:t>
            </a:r>
            <a:r>
              <a:rPr lang="en-US" altLang="ja-JP" dirty="0" smtClean="0"/>
              <a:t>Furthermore, </a:t>
            </a:r>
            <a:r>
              <a:rPr lang="en-US" altLang="ja-JP" dirty="0" smtClean="0">
                <a:solidFill>
                  <a:srgbClr val="FF99CC"/>
                </a:solidFill>
              </a:rPr>
              <a:t>my husband is from Japan!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Thanks to him, I can speak Japanese, I know about Japanese culture and I can cook Japanese food. </a:t>
            </a:r>
            <a:r>
              <a:rPr lang="en-US" altLang="ja-JP" dirty="0">
                <a:solidFill>
                  <a:srgbClr val="00B050"/>
                </a:solidFill>
              </a:rPr>
              <a:t>In conclusion, my </a:t>
            </a:r>
            <a:r>
              <a:rPr lang="en-US" altLang="ja-JP" dirty="0" smtClean="0">
                <a:solidFill>
                  <a:srgbClr val="00B050"/>
                </a:solidFill>
              </a:rPr>
              <a:t>family certainly has helped me to become a citizen of the world.</a:t>
            </a:r>
          </a:p>
          <a:p>
            <a:pPr marL="0" indent="0">
              <a:buNone/>
            </a:pPr>
            <a:endParaRPr lang="en-US" altLang="ja-JP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ja-JP" sz="4400" dirty="0" smtClean="0"/>
              <a:t>YEAH!!!!! I did it! Now it’s your turn!</a:t>
            </a:r>
            <a:endParaRPr lang="en-US" altLang="ja-JP" sz="4400" dirty="0"/>
          </a:p>
          <a:p>
            <a:endParaRPr lang="en-US" altLang="ja-JP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6"/>
    </mc:Choice>
    <mc:Fallback xmlns="">
      <p:transition spd="slow" advTm="6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C000"/>
                </a:solidFill>
                <a:latin typeface="+mn-lt"/>
              </a:rPr>
              <a:t>Good luck with your assignments!</a:t>
            </a:r>
            <a:endParaRPr kumimoji="1" lang="ja-JP" alt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14475"/>
            <a:ext cx="10515600" cy="504348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Please try to structure your paragraphs with the three things I showed you in this video: </a:t>
            </a:r>
          </a:p>
          <a:p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   1) A topic sentence</a:t>
            </a:r>
          </a:p>
          <a:p>
            <a:pPr marL="0" indent="0">
              <a:buNone/>
            </a:pPr>
            <a:r>
              <a:rPr lang="en-US" altLang="ja-JP" dirty="0" smtClean="0"/>
              <a:t>   2) Two or three supporting sentences with extra information</a:t>
            </a:r>
          </a:p>
          <a:p>
            <a:pPr marL="0" indent="0">
              <a:buNone/>
            </a:pPr>
            <a:r>
              <a:rPr kumimoji="1" lang="en-US" altLang="ja-JP" dirty="0" smtClean="0"/>
              <a:t>   3) A concluding sentence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My paragraph was quite long. You only need to write 60 words for your first assignment, so maybe you only need two supporting sentences and just a little extra information.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For an opinion paragraph, you should say your opinion on the topic and controlling idea in the topic sentence, and say this again in your concluding sentence.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8"/>
    </mc:Choice>
    <mc:Fallback xmlns="">
      <p:transition spd="slow" advTm="4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Examples of opinion topic sentences for smart phones: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Good topic sentences: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   Smart phones </a:t>
            </a:r>
            <a:r>
              <a:rPr lang="en-US" altLang="ja-JP" dirty="0" smtClean="0">
                <a:solidFill>
                  <a:srgbClr val="00B0F0"/>
                </a:solidFill>
              </a:rPr>
              <a:t>stop people from spending quality time with their family.</a:t>
            </a:r>
          </a:p>
          <a:p>
            <a:pPr marL="0" indent="0">
              <a:buNone/>
            </a:pPr>
            <a:endParaRPr lang="en-US" altLang="ja-JP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  </a:t>
            </a:r>
            <a:r>
              <a:rPr lang="en-US" altLang="ja-JP" dirty="0" smtClean="0">
                <a:solidFill>
                  <a:srgbClr val="FF0000"/>
                </a:solidFill>
              </a:rPr>
              <a:t>Smart phones</a:t>
            </a:r>
            <a:r>
              <a:rPr lang="en-US" altLang="ja-JP" dirty="0" smtClean="0">
                <a:solidFill>
                  <a:srgbClr val="00B0F0"/>
                </a:solidFill>
              </a:rPr>
              <a:t> have brought the world together.</a:t>
            </a:r>
          </a:p>
          <a:p>
            <a:endParaRPr kumimoji="1" lang="en-US" altLang="ja-JP" dirty="0">
              <a:solidFill>
                <a:srgbClr val="00B0F0"/>
              </a:solidFill>
            </a:endParaRPr>
          </a:p>
          <a:p>
            <a:r>
              <a:rPr lang="en-US" altLang="ja-JP" dirty="0" smtClean="0"/>
              <a:t>Bad topic sentences: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</a:t>
            </a:r>
            <a:r>
              <a:rPr lang="en-US" altLang="ja-JP" strike="sngStrike" dirty="0" smtClean="0">
                <a:solidFill>
                  <a:srgbClr val="FF0000"/>
                </a:solidFill>
              </a:rPr>
              <a:t>I think </a:t>
            </a:r>
            <a:r>
              <a:rPr lang="en-US" altLang="ja-JP" strike="sngStrike" dirty="0">
                <a:solidFill>
                  <a:srgbClr val="FF0000"/>
                </a:solidFill>
              </a:rPr>
              <a:t>s</a:t>
            </a:r>
            <a:r>
              <a:rPr kumimoji="1" lang="en-US" altLang="ja-JP" strike="sngStrike" dirty="0" smtClean="0">
                <a:solidFill>
                  <a:srgbClr val="FF0000"/>
                </a:solidFill>
              </a:rPr>
              <a:t>martphones </a:t>
            </a:r>
            <a:r>
              <a:rPr kumimoji="1" lang="en-US" altLang="ja-JP" strike="sngStrike" dirty="0" smtClean="0">
                <a:solidFill>
                  <a:srgbClr val="00B0F0"/>
                </a:solidFill>
              </a:rPr>
              <a:t>are </a:t>
            </a:r>
            <a:r>
              <a:rPr kumimoji="1" lang="en-US" altLang="ja-JP" strike="sngStrike" dirty="0" err="1" smtClean="0">
                <a:solidFill>
                  <a:srgbClr val="00B0F0"/>
                </a:solidFill>
              </a:rPr>
              <a:t>fun.</a:t>
            </a:r>
            <a:r>
              <a:rPr kumimoji="1" lang="en-US" altLang="ja-JP" sz="3900" dirty="0" err="1" smtClean="0"/>
              <a:t>X</a:t>
            </a:r>
            <a:endParaRPr lang="en-US" altLang="ja-JP" strike="sngStrike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B0F0"/>
                </a:solidFill>
              </a:rPr>
              <a:t>   </a:t>
            </a:r>
            <a:r>
              <a:rPr lang="en-US" altLang="ja-JP" strike="sngStrike" dirty="0" smtClean="0">
                <a:solidFill>
                  <a:srgbClr val="00B0F0"/>
                </a:solidFill>
              </a:rPr>
              <a:t>I love </a:t>
            </a:r>
            <a:r>
              <a:rPr lang="en-US" altLang="ja-JP" strike="sngStrike" dirty="0" smtClean="0">
                <a:solidFill>
                  <a:srgbClr val="FF0000"/>
                </a:solidFill>
              </a:rPr>
              <a:t>my </a:t>
            </a:r>
            <a:r>
              <a:rPr lang="en-US" altLang="ja-JP" strike="sngStrike" dirty="0" err="1" smtClean="0">
                <a:solidFill>
                  <a:srgbClr val="FF0000"/>
                </a:solidFill>
              </a:rPr>
              <a:t>smartphone.</a:t>
            </a:r>
            <a:r>
              <a:rPr lang="en-US" altLang="ja-JP" sz="3900" dirty="0" err="1" smtClean="0"/>
              <a:t>X</a:t>
            </a:r>
            <a:endParaRPr lang="en-US" altLang="ja-JP" strike="sngStrik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en-US" altLang="ja-JP" dirty="0" smtClean="0"/>
              <a:t>These are </a:t>
            </a:r>
            <a:r>
              <a:rPr lang="en-US" altLang="ja-JP" dirty="0" smtClean="0"/>
              <a:t>bad because they are too general </a:t>
            </a:r>
            <a:r>
              <a:rPr lang="en-US" altLang="ja-JP" dirty="0"/>
              <a:t>and too simplistic. Please think more deeply about the </a:t>
            </a:r>
            <a:r>
              <a:rPr lang="en-US" altLang="ja-JP" dirty="0" smtClean="0"/>
              <a:t>topic! </a:t>
            </a:r>
          </a:p>
          <a:p>
            <a:pPr marL="0" indent="0">
              <a:buNone/>
            </a:pPr>
            <a:r>
              <a:rPr lang="en-US" altLang="ja-JP" sz="3600" dirty="0" smtClean="0"/>
              <a:t>Good luck</a:t>
            </a:r>
            <a:r>
              <a:rPr kumimoji="1" lang="en-US" altLang="ja-JP" sz="3600" dirty="0" smtClean="0"/>
              <a:t>!</a:t>
            </a:r>
            <a:endParaRPr kumimoji="1" lang="ja-JP" altLang="en-US" sz="3600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95"/>
    </mc:Choice>
    <mc:Fallback xmlns="">
      <p:transition spd="slow" advTm="7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97168"/>
          </a:xfrm>
        </p:spPr>
        <p:txBody>
          <a:bodyPr>
            <a:noAutofit/>
          </a:bodyPr>
          <a:lstStyle/>
          <a:p>
            <a:r>
              <a:rPr kumimoji="1" lang="en-US" altLang="ja-JP" sz="8800" dirty="0" smtClean="0">
                <a:solidFill>
                  <a:srgbClr val="FF3399"/>
                </a:solidFill>
                <a:latin typeface="+mn-lt"/>
              </a:rPr>
              <a:t>Good bye! </a:t>
            </a:r>
            <a:r>
              <a:rPr kumimoji="1" lang="en-US" altLang="ja-JP" sz="8800" dirty="0" smtClean="0">
                <a:latin typeface="+mn-lt"/>
              </a:rPr>
              <a:t>Stay home and stay safe during the next two weeks! </a:t>
            </a:r>
            <a:br>
              <a:rPr kumimoji="1" lang="en-US" altLang="ja-JP" sz="8800" dirty="0" smtClean="0">
                <a:latin typeface="+mn-lt"/>
              </a:rPr>
            </a:br>
            <a:r>
              <a:rPr kumimoji="1" lang="en-US" altLang="ja-JP" sz="8800" dirty="0" smtClean="0">
                <a:solidFill>
                  <a:srgbClr val="FF3399"/>
                </a:solidFill>
                <a:latin typeface="+mn-lt"/>
              </a:rPr>
              <a:t>See you soon!</a:t>
            </a:r>
            <a:endParaRPr kumimoji="1" lang="ja-JP" altLang="en-US" sz="8800" dirty="0">
              <a:solidFill>
                <a:srgbClr val="FF3399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5107259"/>
            <a:ext cx="10515600" cy="106970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5400" dirty="0" smtClean="0">
                <a:latin typeface="+mn-lt"/>
              </a:rPr>
              <a:t>A paragraph has three things:</a:t>
            </a:r>
            <a:endParaRPr kumimoji="1" lang="ja-JP" altLang="en-US" sz="5400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 smtClean="0">
                <a:solidFill>
                  <a:srgbClr val="FF0000"/>
                </a:solidFill>
              </a:rPr>
              <a:t>1) A topic sentence</a:t>
            </a:r>
          </a:p>
          <a:p>
            <a:r>
              <a:rPr kumimoji="1" lang="en-US" altLang="ja-JP" sz="5400" dirty="0" smtClean="0">
                <a:solidFill>
                  <a:srgbClr val="FF99CC"/>
                </a:solidFill>
              </a:rPr>
              <a:t>2) Supporting sentences</a:t>
            </a:r>
          </a:p>
          <a:p>
            <a:r>
              <a:rPr lang="en-US" altLang="ja-JP" sz="5400" dirty="0" smtClean="0">
                <a:solidFill>
                  <a:srgbClr val="00B050"/>
                </a:solidFill>
              </a:rPr>
              <a:t>3) A concluding sentence</a:t>
            </a:r>
            <a:endParaRPr kumimoji="1" lang="ja-JP" altLang="en-US" sz="5400" dirty="0">
              <a:solidFill>
                <a:srgbClr val="00B050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1"/>
    </mc:Choice>
    <mc:Fallback xmlns="">
      <p:transition spd="slow" advTm="1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16731"/>
          </a:xfrm>
        </p:spPr>
        <p:txBody>
          <a:bodyPr>
            <a:normAutofit fontScale="90000"/>
          </a:bodyPr>
          <a:lstStyle/>
          <a:p>
            <a:r>
              <a:rPr kumimoji="1" lang="en-US" altLang="ja-JP" sz="6000" dirty="0" smtClean="0">
                <a:latin typeface="+mn-lt"/>
              </a:rPr>
              <a:t>The first sentence in your paragraph should be your topic sentence. Let’s first look at how to write an effective topic sentence. . .</a:t>
            </a:r>
            <a:endParaRPr kumimoji="1" lang="ja-JP" altLang="en-US" sz="6000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4181856"/>
            <a:ext cx="10515600" cy="19951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sz="6000" dirty="0" smtClean="0">
                <a:solidFill>
                  <a:srgbClr val="FF9966"/>
                </a:solidFill>
              </a:rPr>
              <a:t>You need two things to make an effective topic sentence. These are…</a:t>
            </a:r>
            <a:endParaRPr kumimoji="1" lang="ja-JP" altLang="en-US" sz="6000" dirty="0">
              <a:solidFill>
                <a:srgbClr val="FF9966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6"/>
    </mc:Choice>
    <mc:Fallback xmlns="">
      <p:transition spd="slow" advTm="2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70688"/>
            <a:ext cx="10515600" cy="5410198"/>
          </a:xfrm>
        </p:spPr>
        <p:txBody>
          <a:bodyPr>
            <a:normAutofit/>
          </a:bodyPr>
          <a:lstStyle/>
          <a:p>
            <a:r>
              <a:rPr lang="en-US" altLang="ja-JP" sz="6000" dirty="0" smtClean="0">
                <a:solidFill>
                  <a:srgbClr val="FF0000"/>
                </a:solidFill>
                <a:latin typeface="+mn-lt"/>
              </a:rPr>
              <a:t>1) A topic </a:t>
            </a:r>
            <a:r>
              <a:rPr lang="en-US" altLang="ja-JP" sz="6000" dirty="0" smtClean="0">
                <a:latin typeface="+mn-lt"/>
              </a:rPr>
              <a:t/>
            </a:r>
            <a:br>
              <a:rPr lang="en-US" altLang="ja-JP" sz="6000" dirty="0" smtClean="0">
                <a:latin typeface="+mn-lt"/>
              </a:rPr>
            </a:br>
            <a:r>
              <a:rPr lang="en-US" altLang="ja-JP" sz="6000" dirty="0" smtClean="0">
                <a:solidFill>
                  <a:srgbClr val="00B0F0"/>
                </a:solidFill>
                <a:latin typeface="+mn-lt"/>
              </a:rPr>
              <a:t>2) A controlling idea</a:t>
            </a:r>
            <a:br>
              <a:rPr lang="en-US" altLang="ja-JP" sz="6000" dirty="0" smtClean="0">
                <a:solidFill>
                  <a:srgbClr val="00B0F0"/>
                </a:solidFill>
                <a:latin typeface="+mn-lt"/>
              </a:rPr>
            </a:br>
            <a:r>
              <a:rPr lang="en-US" altLang="ja-JP" sz="6600" dirty="0" smtClean="0">
                <a:solidFill>
                  <a:srgbClr val="00B0F0"/>
                </a:solidFill>
                <a:latin typeface="+mn-lt"/>
              </a:rPr>
              <a:t/>
            </a:r>
            <a:br>
              <a:rPr lang="en-US" altLang="ja-JP" sz="6600" dirty="0" smtClean="0">
                <a:solidFill>
                  <a:srgbClr val="00B0F0"/>
                </a:solidFill>
                <a:latin typeface="+mn-lt"/>
              </a:rPr>
            </a:br>
            <a:r>
              <a:rPr lang="en-US" altLang="ja-JP" sz="4000" dirty="0" smtClean="0">
                <a:latin typeface="+mn-lt"/>
              </a:rPr>
              <a:t>In your first assignment for Beta or B class, you have to write a self-introduction paragraph. </a:t>
            </a:r>
            <a:r>
              <a:rPr lang="en-US" altLang="ja-JP" sz="6000" dirty="0" smtClean="0">
                <a:latin typeface="Century Gothic" panose="020B0502020202020204" pitchFamily="34" charset="0"/>
              </a:rPr>
              <a:t/>
            </a:r>
            <a:br>
              <a:rPr lang="en-US" altLang="ja-JP" sz="6000" dirty="0" smtClean="0">
                <a:latin typeface="Century Gothic" panose="020B0502020202020204" pitchFamily="34" charset="0"/>
              </a:rPr>
            </a:br>
            <a:endParaRPr kumimoji="1" lang="ja-JP" altLang="en-US" sz="6000" dirty="0">
              <a:latin typeface="Century Gothic" panose="020B0502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5193792"/>
            <a:ext cx="10515600" cy="387094"/>
          </a:xfrm>
        </p:spPr>
        <p:txBody>
          <a:bodyPr>
            <a:normAutofit fontScale="92500" lnSpcReduction="20000"/>
          </a:bodyPr>
          <a:lstStyle/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3"/>
    </mc:Choice>
    <mc:Fallback xmlns="">
      <p:transition spd="slow" advTm="2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8747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+mn-lt"/>
              </a:rPr>
              <a:t>First, you need to think of </a:t>
            </a:r>
            <a:r>
              <a:rPr lang="en-US" altLang="ja-JP" dirty="0" smtClean="0">
                <a:solidFill>
                  <a:srgbClr val="FF0000"/>
                </a:solidFill>
                <a:latin typeface="+mn-lt"/>
              </a:rPr>
              <a:t>a topic</a:t>
            </a:r>
            <a:r>
              <a:rPr lang="en-US" altLang="ja-JP" dirty="0" smtClean="0">
                <a:latin typeface="+mn-lt"/>
              </a:rPr>
              <a:t>.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340863"/>
            <a:ext cx="10515600" cy="3836099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Let’s brainstorm some </a:t>
            </a:r>
            <a:r>
              <a:rPr lang="en-US" altLang="ja-JP" dirty="0" smtClean="0"/>
              <a:t>possible </a:t>
            </a:r>
            <a:r>
              <a:rPr lang="en-US" altLang="ja-JP" dirty="0" smtClean="0">
                <a:solidFill>
                  <a:srgbClr val="FF0000"/>
                </a:solidFill>
              </a:rPr>
              <a:t>topics</a:t>
            </a:r>
            <a:r>
              <a:rPr kumimoji="1" lang="en-US" altLang="ja-JP" dirty="0" smtClean="0"/>
              <a:t> for a self-introduction paragraph …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en-US" altLang="ja-JP" sz="1800" dirty="0" smtClean="0">
                <a:latin typeface="Lucida Handwriting" panose="03010101010101010101" pitchFamily="66" charset="0"/>
              </a:rPr>
              <a:t>My hobbies</a:t>
            </a:r>
          </a:p>
          <a:p>
            <a:r>
              <a:rPr lang="en-US" altLang="ja-JP" sz="1800" dirty="0" smtClean="0">
                <a:latin typeface="Lucida Handwriting" panose="03010101010101010101" pitchFamily="66" charset="0"/>
              </a:rPr>
              <a:t>My club activities</a:t>
            </a:r>
          </a:p>
          <a:p>
            <a:r>
              <a:rPr kumimoji="1" lang="en-US" altLang="ja-JP" sz="1800" dirty="0" smtClean="0">
                <a:latin typeface="Lucida Handwriting" panose="03010101010101010101" pitchFamily="66" charset="0"/>
              </a:rPr>
              <a:t>My favorite foods</a:t>
            </a:r>
          </a:p>
          <a:p>
            <a:r>
              <a:rPr lang="en-US" altLang="ja-JP" sz="1800" dirty="0" smtClean="0">
                <a:latin typeface="Lucida Handwriting" panose="03010101010101010101" pitchFamily="66" charset="0"/>
              </a:rPr>
              <a:t>My family</a:t>
            </a:r>
          </a:p>
          <a:p>
            <a:r>
              <a:rPr kumimoji="1" lang="en-US" altLang="ja-JP" sz="1800" dirty="0" smtClean="0">
                <a:latin typeface="Lucida Handwriting" panose="03010101010101010101" pitchFamily="66" charset="0"/>
              </a:rPr>
              <a:t>My childhood</a:t>
            </a:r>
          </a:p>
          <a:p>
            <a:r>
              <a:rPr lang="en-US" altLang="ja-JP" sz="1800" dirty="0" smtClean="0">
                <a:latin typeface="Lucida Handwriting" panose="03010101010101010101" pitchFamily="66" charset="0"/>
              </a:rPr>
              <a:t>My pets</a:t>
            </a:r>
          </a:p>
          <a:p>
            <a:r>
              <a:rPr kumimoji="1" lang="en-US" altLang="ja-JP" sz="1800" dirty="0" smtClean="0">
                <a:latin typeface="Lucida Handwriting" panose="03010101010101010101" pitchFamily="66" charset="0"/>
              </a:rPr>
              <a:t>My most hated things!</a:t>
            </a:r>
          </a:p>
          <a:p>
            <a:endParaRPr kumimoji="1" lang="ja-JP" altLang="en-US" sz="1800" dirty="0">
              <a:latin typeface="Lucida Handwriting" panose="03010101010101010101" pitchFamily="66" charset="0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2"/>
    </mc:Choice>
    <mc:Fallback xmlns="">
      <p:transition spd="slow" advTm="4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Now let’s choose!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strike="sngStrike" dirty="0">
                <a:latin typeface="Lucida Handwriting" panose="03010101010101010101" pitchFamily="66" charset="0"/>
              </a:rPr>
              <a:t>My hobbies</a:t>
            </a:r>
          </a:p>
          <a:p>
            <a:r>
              <a:rPr lang="en-US" altLang="ja-JP" strike="sngStrike" dirty="0" smtClean="0">
                <a:latin typeface="Lucida Handwriting" panose="03010101010101010101" pitchFamily="66" charset="0"/>
              </a:rPr>
              <a:t>My club activities</a:t>
            </a:r>
          </a:p>
          <a:p>
            <a:r>
              <a:rPr lang="en-US" altLang="ja-JP" strike="sngStrike" dirty="0">
                <a:latin typeface="Lucida Handwriting" panose="03010101010101010101" pitchFamily="66" charset="0"/>
              </a:rPr>
              <a:t>My favorite foods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My family</a:t>
            </a:r>
          </a:p>
          <a:p>
            <a:r>
              <a:rPr lang="en-US" altLang="ja-JP" strike="sngStrike" dirty="0">
                <a:latin typeface="Lucida Handwriting" panose="03010101010101010101" pitchFamily="66" charset="0"/>
              </a:rPr>
              <a:t>My childhood</a:t>
            </a:r>
          </a:p>
          <a:p>
            <a:r>
              <a:rPr lang="en-US" altLang="ja-JP" strike="sngStrike" dirty="0" smtClean="0">
                <a:latin typeface="Lucida Handwriting" panose="03010101010101010101" pitchFamily="66" charset="0"/>
              </a:rPr>
              <a:t>My pets</a:t>
            </a:r>
          </a:p>
          <a:p>
            <a:r>
              <a:rPr lang="en-US" altLang="ja-JP" strike="sngStrike" dirty="0">
                <a:latin typeface="Lucida Handwriting" panose="03010101010101010101" pitchFamily="66" charset="0"/>
              </a:rPr>
              <a:t>My most hated things</a:t>
            </a:r>
            <a:r>
              <a:rPr lang="en-US" altLang="ja-JP" strike="sngStrike" dirty="0" smtClean="0">
                <a:latin typeface="Lucida Handwriting" panose="03010101010101010101" pitchFamily="66" charset="0"/>
              </a:rPr>
              <a:t>!</a:t>
            </a:r>
          </a:p>
          <a:p>
            <a:endParaRPr lang="en-US" altLang="ja-JP" strike="sngStrike" dirty="0" smtClean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r>
              <a:rPr lang="en-US" altLang="ja-JP" sz="4400" dirty="0" smtClean="0"/>
              <a:t>OK! I’ve chosen my topic. I’ll write about </a:t>
            </a:r>
            <a:r>
              <a:rPr lang="en-US" altLang="ja-JP" sz="4400" dirty="0" smtClean="0">
                <a:solidFill>
                  <a:srgbClr val="FF0000"/>
                </a:solidFill>
              </a:rPr>
              <a:t>my family. </a:t>
            </a:r>
          </a:p>
          <a:p>
            <a:endParaRPr lang="en-US" altLang="ja-JP" strike="sngStrike" dirty="0">
              <a:latin typeface="Lucida Handwriting" panose="03010101010101010101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95"/>
    </mc:Choice>
    <mc:Fallback xmlns="">
      <p:transition spd="slow" advTm="4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67589"/>
            <a:ext cx="10515600" cy="278041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+mn-lt"/>
              </a:rPr>
              <a:t>Now I need </a:t>
            </a:r>
            <a:r>
              <a:rPr kumimoji="1" lang="en-US" altLang="ja-JP" dirty="0" smtClean="0">
                <a:solidFill>
                  <a:srgbClr val="00B0F0"/>
                </a:solidFill>
                <a:latin typeface="+mn-lt"/>
              </a:rPr>
              <a:t>a controlling idea. </a:t>
            </a:r>
            <a:r>
              <a:rPr lang="en-US" altLang="ja-JP" dirty="0" smtClean="0">
                <a:latin typeface="+mn-lt"/>
              </a:rPr>
              <a:t>It must not be too general, or too specific.  </a:t>
            </a:r>
            <a:br>
              <a:rPr lang="en-US" altLang="ja-JP" dirty="0" smtClean="0">
                <a:latin typeface="+mn-lt"/>
              </a:rPr>
            </a:br>
            <a:r>
              <a:rPr lang="en-US" altLang="ja-JP" dirty="0" smtClean="0">
                <a:latin typeface="+mn-lt"/>
              </a:rPr>
              <a:t/>
            </a:r>
            <a:br>
              <a:rPr lang="en-US" altLang="ja-JP" dirty="0" smtClean="0">
                <a:latin typeface="+mn-lt"/>
              </a:rPr>
            </a:br>
            <a:r>
              <a:rPr lang="en-US" altLang="ja-JP" sz="3600" dirty="0" smtClean="0">
                <a:latin typeface="+mn-lt"/>
              </a:rPr>
              <a:t>Too general: </a:t>
            </a:r>
            <a:r>
              <a:rPr lang="en-US" altLang="ja-JP" sz="3600" strike="sngStrike" dirty="0" smtClean="0">
                <a:solidFill>
                  <a:srgbClr val="FF0000"/>
                </a:solidFill>
                <a:latin typeface="+mn-lt"/>
              </a:rPr>
              <a:t>My family </a:t>
            </a:r>
            <a:r>
              <a:rPr lang="en-US" altLang="ja-JP" sz="3600" strike="sngStrike" dirty="0" smtClean="0">
                <a:solidFill>
                  <a:srgbClr val="00B0F0"/>
                </a:solidFill>
                <a:latin typeface="+mn-lt"/>
              </a:rPr>
              <a:t>is </a:t>
            </a:r>
            <a:r>
              <a:rPr lang="en-US" altLang="ja-JP" sz="3600" strike="sngStrike" dirty="0" err="1" smtClean="0">
                <a:solidFill>
                  <a:srgbClr val="00B0F0"/>
                </a:solidFill>
                <a:latin typeface="+mn-lt"/>
              </a:rPr>
              <a:t>great!</a:t>
            </a:r>
            <a:r>
              <a:rPr lang="en-US" altLang="ja-JP" sz="4800" dirty="0" err="1" smtClean="0">
                <a:latin typeface="+mn-lt"/>
              </a:rPr>
              <a:t>X</a:t>
            </a:r>
            <a:r>
              <a:rPr lang="en-US" altLang="ja-JP" sz="3600" dirty="0" smtClean="0">
                <a:solidFill>
                  <a:srgbClr val="00B0F0"/>
                </a:solidFill>
                <a:latin typeface="+mn-lt"/>
              </a:rPr>
              <a:t/>
            </a:r>
            <a:br>
              <a:rPr lang="en-US" altLang="ja-JP" sz="3600" dirty="0" smtClean="0">
                <a:solidFill>
                  <a:srgbClr val="00B0F0"/>
                </a:solidFill>
                <a:latin typeface="+mn-lt"/>
              </a:rPr>
            </a:br>
            <a:r>
              <a:rPr lang="en-US" altLang="ja-JP" sz="3600" dirty="0" smtClean="0">
                <a:latin typeface="+mn-lt"/>
              </a:rPr>
              <a:t>Too specific: </a:t>
            </a:r>
            <a:r>
              <a:rPr lang="en-US" altLang="ja-JP" sz="3600" strike="sngStrike" dirty="0" smtClean="0">
                <a:solidFill>
                  <a:srgbClr val="FF0000"/>
                </a:solidFill>
                <a:latin typeface="+mn-lt"/>
              </a:rPr>
              <a:t>My family </a:t>
            </a:r>
            <a:r>
              <a:rPr lang="en-US" altLang="ja-JP" sz="3600" strike="sngStrike" dirty="0" smtClean="0">
                <a:solidFill>
                  <a:srgbClr val="00B0F0"/>
                </a:solidFill>
                <a:latin typeface="+mn-lt"/>
              </a:rPr>
              <a:t>lives in a </a:t>
            </a:r>
            <a:r>
              <a:rPr lang="en-US" altLang="ja-JP" sz="3600" strike="sngStrike" dirty="0" err="1" smtClean="0">
                <a:solidFill>
                  <a:srgbClr val="00B0F0"/>
                </a:solidFill>
                <a:latin typeface="+mn-lt"/>
              </a:rPr>
              <a:t>house.</a:t>
            </a:r>
            <a:r>
              <a:rPr lang="en-US" altLang="ja-JP" sz="4800" dirty="0" err="1" smtClean="0">
                <a:latin typeface="+mn-lt"/>
              </a:rPr>
              <a:t>X</a:t>
            </a:r>
            <a:r>
              <a:rPr lang="en-US" altLang="ja-JP" sz="4800" dirty="0" smtClean="0">
                <a:latin typeface="+mn-lt"/>
              </a:rPr>
              <a:t/>
            </a:r>
            <a:br>
              <a:rPr lang="en-US" altLang="ja-JP" sz="4800" dirty="0" smtClean="0">
                <a:latin typeface="+mn-lt"/>
              </a:rPr>
            </a:br>
            <a:endParaRPr kumimoji="1" lang="ja-JP" altLang="en-US" sz="3600" strike="sngStrike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3145535"/>
            <a:ext cx="10515600" cy="30314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sz="3800" dirty="0" smtClean="0"/>
              <a:t>OK. I’ve decided. My paragraph is going to be about how I learned about the world because my family lives in different countries. </a:t>
            </a:r>
          </a:p>
          <a:p>
            <a:pPr marL="0" indent="0">
              <a:buNone/>
            </a:pPr>
            <a:r>
              <a:rPr kumimoji="1" lang="en-US" altLang="ja-JP" sz="3800" dirty="0" smtClean="0"/>
              <a:t>So…</a:t>
            </a:r>
          </a:p>
          <a:p>
            <a:pPr marL="0" indent="0">
              <a:buNone/>
            </a:pPr>
            <a:r>
              <a:rPr lang="en-US" altLang="ja-JP" sz="3800" dirty="0" smtClean="0"/>
              <a:t>My </a:t>
            </a:r>
            <a:r>
              <a:rPr lang="en-US" altLang="ja-JP" sz="3800" dirty="0" smtClean="0">
                <a:solidFill>
                  <a:srgbClr val="FF0000"/>
                </a:solidFill>
              </a:rPr>
              <a:t>topic </a:t>
            </a:r>
            <a:r>
              <a:rPr lang="en-US" altLang="ja-JP" sz="3800" dirty="0" smtClean="0"/>
              <a:t>is… </a:t>
            </a:r>
            <a:r>
              <a:rPr lang="en-US" altLang="ja-JP" sz="3800" dirty="0" smtClean="0">
                <a:solidFill>
                  <a:srgbClr val="FF0000"/>
                </a:solidFill>
              </a:rPr>
              <a:t>“My family”.</a:t>
            </a:r>
          </a:p>
          <a:p>
            <a:pPr marL="0" indent="0">
              <a:buNone/>
            </a:pPr>
            <a:r>
              <a:rPr lang="en-US" altLang="ja-JP" sz="3800" dirty="0" smtClean="0"/>
              <a:t>My</a:t>
            </a:r>
            <a:r>
              <a:rPr lang="en-US" altLang="ja-JP" sz="3800" dirty="0" smtClean="0">
                <a:solidFill>
                  <a:srgbClr val="FF0000"/>
                </a:solidFill>
              </a:rPr>
              <a:t> </a:t>
            </a:r>
            <a:r>
              <a:rPr lang="en-US" altLang="ja-JP" sz="3800" dirty="0" smtClean="0">
                <a:solidFill>
                  <a:srgbClr val="00B0F0"/>
                </a:solidFill>
              </a:rPr>
              <a:t>controlling idea</a:t>
            </a:r>
            <a:r>
              <a:rPr lang="en-US" altLang="ja-JP" sz="3800" dirty="0" smtClean="0"/>
              <a:t> is… </a:t>
            </a:r>
            <a:r>
              <a:rPr lang="en-US" altLang="ja-JP" sz="3800" dirty="0" smtClean="0">
                <a:solidFill>
                  <a:srgbClr val="00B0F0"/>
                </a:solidFill>
              </a:rPr>
              <a:t>“has helped me learn about the world.</a:t>
            </a:r>
            <a:endParaRPr kumimoji="1" lang="ja-JP" altLang="en-US" dirty="0">
              <a:latin typeface="Century Gothic" panose="020B0502020202020204" pitchFamily="34" charset="0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9"/>
    </mc:Choice>
    <mc:Fallback xmlns="">
      <p:transition spd="slow" advTm="6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Here is my </a:t>
            </a:r>
            <a:r>
              <a:rPr kumimoji="1" lang="en-US" altLang="ja-JP" u="sng" dirty="0" smtClean="0">
                <a:latin typeface="+mn-lt"/>
              </a:rPr>
              <a:t>topic sentence </a:t>
            </a:r>
            <a:r>
              <a:rPr kumimoji="1" lang="en-US" altLang="ja-JP" dirty="0" smtClean="0">
                <a:latin typeface="+mn-lt"/>
              </a:rPr>
              <a:t>for the assignment ME (Self-introduction):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6000" dirty="0" smtClean="0">
                <a:solidFill>
                  <a:srgbClr val="FF0000"/>
                </a:solidFill>
              </a:rPr>
              <a:t>My family </a:t>
            </a:r>
            <a:r>
              <a:rPr lang="en-US" altLang="ja-JP" sz="6000" dirty="0" smtClean="0">
                <a:solidFill>
                  <a:srgbClr val="00B0F0"/>
                </a:solidFill>
              </a:rPr>
              <a:t>has helped me learn about the world.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1"/>
    </mc:Choice>
    <mc:Fallback xmlns="">
      <p:transition spd="slow" advTm="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Now I need some </a:t>
            </a:r>
            <a:r>
              <a:rPr kumimoji="1" lang="en-US" altLang="ja-JP" dirty="0" smtClean="0">
                <a:solidFill>
                  <a:srgbClr val="FF99CC"/>
                </a:solidFill>
                <a:latin typeface="+mn-lt"/>
              </a:rPr>
              <a:t>supporting sentences.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Let’s plan my supporting sentences. A paragraph usually has two or three supporting sentences with further sentences that give extra information. Be careful! The supporting sentences must be about the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topic</a:t>
            </a:r>
            <a:r>
              <a:rPr kumimoji="1" lang="en-US" altLang="ja-JP" dirty="0" smtClean="0"/>
              <a:t> and must help to explain the </a:t>
            </a:r>
            <a:r>
              <a:rPr kumimoji="1" lang="en-US" altLang="ja-JP" dirty="0" smtClean="0">
                <a:solidFill>
                  <a:srgbClr val="00B0F0"/>
                </a:solidFill>
              </a:rPr>
              <a:t>controlling idea</a:t>
            </a:r>
            <a:r>
              <a:rPr kumimoji="1" lang="en-US" altLang="ja-JP" dirty="0" smtClean="0"/>
              <a:t>! I will have three supporting sentences: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99CC"/>
                </a:solidFill>
              </a:rPr>
              <a:t>   1) My family is European.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FF99CC"/>
                </a:solidFill>
              </a:rPr>
              <a:t>   2) My mother and sister emigrated to America.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99CC"/>
                </a:solidFill>
              </a:rPr>
              <a:t>   3) My husband is from Japan.</a:t>
            </a:r>
          </a:p>
          <a:p>
            <a:r>
              <a:rPr lang="en-US" altLang="ja-JP" dirty="0" smtClean="0">
                <a:latin typeface="Century Gothic" panose="020B0502020202020204" pitchFamily="34" charset="0"/>
              </a:rPr>
              <a:t>These things are all about how my </a:t>
            </a:r>
            <a:r>
              <a:rPr lang="en-US" altLang="ja-JP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family</a:t>
            </a:r>
            <a:r>
              <a:rPr lang="en-US" altLang="ja-JP" dirty="0" smtClean="0">
                <a:latin typeface="Century Gothic" panose="020B0502020202020204" pitchFamily="34" charset="0"/>
              </a:rPr>
              <a:t> helped me to learn about the world, so they </a:t>
            </a:r>
            <a:r>
              <a:rPr lang="en-US" altLang="ja-JP" b="1" dirty="0" smtClean="0">
                <a:latin typeface="Century Gothic" panose="020B0502020202020204" pitchFamily="34" charset="0"/>
              </a:rPr>
              <a:t>support</a:t>
            </a:r>
            <a:r>
              <a:rPr lang="en-US" altLang="ja-JP" dirty="0" smtClean="0">
                <a:latin typeface="Century Gothic" panose="020B0502020202020204" pitchFamily="34" charset="0"/>
              </a:rPr>
              <a:t> my </a:t>
            </a:r>
            <a:r>
              <a:rPr lang="en-US" altLang="ja-JP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controlling idea</a:t>
            </a:r>
            <a:r>
              <a:rPr lang="en-US" altLang="ja-JP" dirty="0" smtClean="0">
                <a:latin typeface="Century Gothic" panose="020B0502020202020204" pitchFamily="34" charset="0"/>
              </a:rPr>
              <a:t>.</a:t>
            </a:r>
          </a:p>
          <a:p>
            <a:endParaRPr kumimoji="1" lang="ja-JP" altLang="en-US" dirty="0">
              <a:latin typeface="Century Gothic" panose="020B0502020202020204" pitchFamily="34" charset="0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16"/>
    </mc:Choice>
    <mc:Fallback xmlns="">
      <p:transition spd="slow" advTm="7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1060</Words>
  <Application>Microsoft Office PowerPoint</Application>
  <PresentationFormat>ワイド画面</PresentationFormat>
  <Paragraphs>91</Paragraphs>
  <Slides>17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Century Gothic</vt:lpstr>
      <vt:lpstr>Lucida Handwriting</vt:lpstr>
      <vt:lpstr>Office テーマ</vt:lpstr>
      <vt:lpstr>Assignment 1:  Me (Self-introduction)</vt:lpstr>
      <vt:lpstr>A paragraph has three things:</vt:lpstr>
      <vt:lpstr>The first sentence in your paragraph should be your topic sentence. Let’s first look at how to write an effective topic sentence. . .</vt:lpstr>
      <vt:lpstr>1) A topic  2) A controlling idea  In your first assignment for Beta or B class, you have to write a self-introduction paragraph.  </vt:lpstr>
      <vt:lpstr>First, you need to think of a topic.</vt:lpstr>
      <vt:lpstr>Now let’s choose!</vt:lpstr>
      <vt:lpstr>Now I need a controlling idea. It must not be too general, or too specific.    Too general: My family is great!X Too specific: My family lives in a house.X </vt:lpstr>
      <vt:lpstr>Here is my topic sentence for the assignment ME (Self-introduction):</vt:lpstr>
      <vt:lpstr>Now I need some supporting sentences.</vt:lpstr>
      <vt:lpstr>So, let’s now look at my topic sentence with my basic supporting sentences… </vt:lpstr>
      <vt:lpstr>Let’s now add some extra information to the basic skeleton of my paragraph…</vt:lpstr>
      <vt:lpstr>My concluding sentence:</vt:lpstr>
      <vt:lpstr>My Self-introduction Plan:</vt:lpstr>
      <vt:lpstr>Assignment 1: ME (Self-introduction)</vt:lpstr>
      <vt:lpstr>Good luck with your assignments!</vt:lpstr>
      <vt:lpstr>Examples of opinion topic sentences for smart phones:</vt:lpstr>
      <vt:lpstr>Good bye! Stay home and stay safe during the next two weeks!  See you soon!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1:  Me (Self-introduction)</dc:title>
  <dc:creator>OWNER</dc:creator>
  <cp:lastModifiedBy>OWNER</cp:lastModifiedBy>
  <cp:revision>36</cp:revision>
  <dcterms:created xsi:type="dcterms:W3CDTF">2020-04-20T06:36:27Z</dcterms:created>
  <dcterms:modified xsi:type="dcterms:W3CDTF">2020-04-21T03:29:05Z</dcterms:modified>
</cp:coreProperties>
</file>